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309" r:id="rId3"/>
    <p:sldId id="262" r:id="rId4"/>
    <p:sldId id="294" r:id="rId5"/>
    <p:sldId id="306" r:id="rId6"/>
    <p:sldId id="291" r:id="rId7"/>
    <p:sldId id="296" r:id="rId8"/>
    <p:sldId id="295" r:id="rId9"/>
    <p:sldId id="297" r:id="rId10"/>
    <p:sldId id="310" r:id="rId11"/>
    <p:sldId id="312" r:id="rId12"/>
    <p:sldId id="311" r:id="rId13"/>
    <p:sldId id="317" r:id="rId14"/>
    <p:sldId id="323" r:id="rId15"/>
    <p:sldId id="324" r:id="rId16"/>
    <p:sldId id="325" r:id="rId17"/>
    <p:sldId id="298" r:id="rId18"/>
    <p:sldId id="318" r:id="rId19"/>
    <p:sldId id="322" r:id="rId20"/>
    <p:sldId id="319" r:id="rId21"/>
    <p:sldId id="320" r:id="rId22"/>
    <p:sldId id="305"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DACEC-495B-DA4B-A0C5-CC5F44AB274A}" type="datetimeFigureOut">
              <a:rPr lang="en-US" smtClean="0"/>
              <a:t>4/30/23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C6A20-6518-C040-AF6F-6F68046754B1}" type="slidenum">
              <a:rPr lang="en-US" smtClean="0"/>
              <a:t>‹#›</a:t>
            </a:fld>
            <a:endParaRPr lang="en-US"/>
          </a:p>
        </p:txBody>
      </p:sp>
    </p:spTree>
    <p:extLst>
      <p:ext uri="{BB962C8B-B14F-4D97-AF65-F5344CB8AC3E}">
        <p14:creationId xmlns:p14="http://schemas.microsoft.com/office/powerpoint/2010/main" val="142556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d7638ac4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d7638ac4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d7638ac4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d7638ac4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22C9-9638-8880-6688-B7D5515A0C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8CAEF-9D3C-D878-0550-A5B749E25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A2FE33-8A52-4156-458B-598CC96DB1D7}"/>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5" name="Footer Placeholder 4">
            <a:extLst>
              <a:ext uri="{FF2B5EF4-FFF2-40B4-BE49-F238E27FC236}">
                <a16:creationId xmlns:a16="http://schemas.microsoft.com/office/drawing/2014/main" id="{52CDCCD2-D74C-B305-C962-F958358C3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301BD-16DF-6E5B-6327-7D52D1C8BEEA}"/>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407265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5CBD-CD7A-DA10-969E-5387BC3BB2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19AFFA-DCD3-54CA-8F32-4F2459849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3685B-C08F-0483-40AF-13D8AA247456}"/>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5" name="Footer Placeholder 4">
            <a:extLst>
              <a:ext uri="{FF2B5EF4-FFF2-40B4-BE49-F238E27FC236}">
                <a16:creationId xmlns:a16="http://schemas.microsoft.com/office/drawing/2014/main" id="{091D6C06-50CE-5505-B897-88CBF351E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541-3D9B-FE35-D8C4-40EB4CC56262}"/>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97922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D3AB9E-D377-F65D-3D8A-24FB717665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B6C269-7DFD-7758-3873-59800F299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77426-E843-CE69-7491-A865C913334F}"/>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5" name="Footer Placeholder 4">
            <a:extLst>
              <a:ext uri="{FF2B5EF4-FFF2-40B4-BE49-F238E27FC236}">
                <a16:creationId xmlns:a16="http://schemas.microsoft.com/office/drawing/2014/main" id="{097789ED-2221-0D8D-5AFB-25578AAA1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08DB7-E718-EB87-4FAA-639AE2BBBCC9}"/>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64194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4208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69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1605-1D14-72AF-88C4-C5EAC61D2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7D4AE-8A6C-9205-6514-BAB3E7EDD2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B4D48-5B83-C8C4-A019-C55DD0C8BA1A}"/>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5" name="Footer Placeholder 4">
            <a:extLst>
              <a:ext uri="{FF2B5EF4-FFF2-40B4-BE49-F238E27FC236}">
                <a16:creationId xmlns:a16="http://schemas.microsoft.com/office/drawing/2014/main" id="{F5AF0CAC-0948-9C79-40C3-345FC0714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C3E5-31F7-E7D4-2AF8-C5946AF1AFC0}"/>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238613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A3ED-1B9D-3C7E-E07A-B06F5BFBA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F7087-1219-A443-F8C7-B287D1A2E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438E7-9995-EAEE-D0B2-7FE5C955B568}"/>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5" name="Footer Placeholder 4">
            <a:extLst>
              <a:ext uri="{FF2B5EF4-FFF2-40B4-BE49-F238E27FC236}">
                <a16:creationId xmlns:a16="http://schemas.microsoft.com/office/drawing/2014/main" id="{05F6CDC5-B3E1-3AD6-B3CE-87BF6CE56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E0922-3413-3547-046D-68C8A6ECEB74}"/>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206066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C3DE-1223-9371-224D-6465440A4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0EC53-88D3-02D6-44BA-CD00816677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65ED40-E3FC-E320-1517-8A3865693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C146B8-7280-A229-0EB2-6628283C0E33}"/>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6" name="Footer Placeholder 5">
            <a:extLst>
              <a:ext uri="{FF2B5EF4-FFF2-40B4-BE49-F238E27FC236}">
                <a16:creationId xmlns:a16="http://schemas.microsoft.com/office/drawing/2014/main" id="{3E168EA4-D0CC-C525-5FD3-027B8D5B7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90CDF-5ED9-09A0-7D8D-5944686DF3CD}"/>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421577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7E34-EDAB-B565-BBE0-1AED25B44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CE7BA8-A89A-3287-D9FD-A295E3EB71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69B34-16C4-9BD9-572F-0199A904FC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E4AF4B-9535-3D60-4BD4-2B8A75E9B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E035AF-D553-F016-45C9-106A046D2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EA43DF-35F0-503E-7FB8-94314A7E06E7}"/>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8" name="Footer Placeholder 7">
            <a:extLst>
              <a:ext uri="{FF2B5EF4-FFF2-40B4-BE49-F238E27FC236}">
                <a16:creationId xmlns:a16="http://schemas.microsoft.com/office/drawing/2014/main" id="{11B4AC09-71B1-F8B3-7C60-B166DE9430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425B97-3251-CD01-2417-298DB26EBF83}"/>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17059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04D5-1BFE-C71E-0796-BE0B19818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54BD0-8449-27F2-8506-EE1807C7EB53}"/>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4" name="Footer Placeholder 3">
            <a:extLst>
              <a:ext uri="{FF2B5EF4-FFF2-40B4-BE49-F238E27FC236}">
                <a16:creationId xmlns:a16="http://schemas.microsoft.com/office/drawing/2014/main" id="{7DF50F89-6449-290D-1A31-1208DEF54B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0A171-85F2-D3F9-5BDD-148B561A5FC9}"/>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84305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F2FCE-07AE-3888-8A92-F153CBBE0A08}"/>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3" name="Footer Placeholder 2">
            <a:extLst>
              <a:ext uri="{FF2B5EF4-FFF2-40B4-BE49-F238E27FC236}">
                <a16:creationId xmlns:a16="http://schemas.microsoft.com/office/drawing/2014/main" id="{1BDC47C0-35FC-5DEA-772C-3C5E46A6C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E322DF-DFD4-4991-7092-797A6512AC86}"/>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40439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FDDB-F514-45BB-55F3-E9FD75BB2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66AC2-1D01-6CE8-6DFC-6FDCAF99B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7EE9A-A33F-AB08-E029-100514535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27E98-D691-FEF5-57B8-2B8692C32CE7}"/>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6" name="Footer Placeholder 5">
            <a:extLst>
              <a:ext uri="{FF2B5EF4-FFF2-40B4-BE49-F238E27FC236}">
                <a16:creationId xmlns:a16="http://schemas.microsoft.com/office/drawing/2014/main" id="{5823B351-8D7A-08ED-3585-DEAEF0FB4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98708-37F8-CBC9-BBE0-EC3F10D25509}"/>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393228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32B4-3658-9A86-42D7-E79784970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0E9C77-BEC9-621D-843A-7738612ED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FC7E0A-4243-A2C1-4D98-CDA45C421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1E8DF-3575-3182-8B41-D7DF1094F377}"/>
              </a:ext>
            </a:extLst>
          </p:cNvPr>
          <p:cNvSpPr>
            <a:spLocks noGrp="1"/>
          </p:cNvSpPr>
          <p:nvPr>
            <p:ph type="dt" sz="half" idx="10"/>
          </p:nvPr>
        </p:nvSpPr>
        <p:spPr/>
        <p:txBody>
          <a:bodyPr/>
          <a:lstStyle/>
          <a:p>
            <a:fld id="{537BBBFF-77B6-D44A-9E0A-7429A8B3F1C3}" type="datetimeFigureOut">
              <a:rPr lang="en-US" smtClean="0"/>
              <a:t>4/30/23</a:t>
            </a:fld>
            <a:endParaRPr lang="en-US"/>
          </a:p>
        </p:txBody>
      </p:sp>
      <p:sp>
        <p:nvSpPr>
          <p:cNvPr id="6" name="Footer Placeholder 5">
            <a:extLst>
              <a:ext uri="{FF2B5EF4-FFF2-40B4-BE49-F238E27FC236}">
                <a16:creationId xmlns:a16="http://schemas.microsoft.com/office/drawing/2014/main" id="{F84ADA12-C644-3E79-E939-98C2349A1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F63ED-D166-BFB2-868C-E1017BD42395}"/>
              </a:ext>
            </a:extLst>
          </p:cNvPr>
          <p:cNvSpPr>
            <a:spLocks noGrp="1"/>
          </p:cNvSpPr>
          <p:nvPr>
            <p:ph type="sldNum" sz="quarter" idx="12"/>
          </p:nvPr>
        </p:nvSpPr>
        <p:spPr/>
        <p:txBody>
          <a:bodyPr/>
          <a:lstStyle/>
          <a:p>
            <a:fld id="{BCAAA268-5744-FD4A-80E1-1597257BB3B0}" type="slidenum">
              <a:rPr lang="en-US" smtClean="0"/>
              <a:t>‹#›</a:t>
            </a:fld>
            <a:endParaRPr lang="en-US"/>
          </a:p>
        </p:txBody>
      </p:sp>
    </p:spTree>
    <p:extLst>
      <p:ext uri="{BB962C8B-B14F-4D97-AF65-F5344CB8AC3E}">
        <p14:creationId xmlns:p14="http://schemas.microsoft.com/office/powerpoint/2010/main" val="399921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23A57-0A99-001F-A237-40E7B0B64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143C93-79C0-4830-2F25-9EE31FE41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72091-9EAA-CB61-BC11-443AF026A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BBBFF-77B6-D44A-9E0A-7429A8B3F1C3}" type="datetimeFigureOut">
              <a:rPr lang="en-US" smtClean="0"/>
              <a:t>4/30/23</a:t>
            </a:fld>
            <a:endParaRPr lang="en-US"/>
          </a:p>
        </p:txBody>
      </p:sp>
      <p:sp>
        <p:nvSpPr>
          <p:cNvPr id="5" name="Footer Placeholder 4">
            <a:extLst>
              <a:ext uri="{FF2B5EF4-FFF2-40B4-BE49-F238E27FC236}">
                <a16:creationId xmlns:a16="http://schemas.microsoft.com/office/drawing/2014/main" id="{7246AD9E-33D4-CC61-ABAD-414B2AA04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F994B-E9AE-05CA-9B5B-0AF4242D2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AA268-5744-FD4A-80E1-1597257BB3B0}" type="slidenum">
              <a:rPr lang="en-US" smtClean="0"/>
              <a:t>‹#›</a:t>
            </a:fld>
            <a:endParaRPr lang="en-US"/>
          </a:p>
        </p:txBody>
      </p:sp>
    </p:spTree>
    <p:extLst>
      <p:ext uri="{BB962C8B-B14F-4D97-AF65-F5344CB8AC3E}">
        <p14:creationId xmlns:p14="http://schemas.microsoft.com/office/powerpoint/2010/main" val="2894317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ag9005@med.cornell.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5031" y="2846545"/>
            <a:ext cx="7772400" cy="1864383"/>
          </a:xfrm>
        </p:spPr>
        <p:txBody>
          <a:bodyPr>
            <a:normAutofit fontScale="90000"/>
          </a:bodyPr>
          <a:lstStyle/>
          <a:p>
            <a:pPr>
              <a:lnSpc>
                <a:spcPct val="80000"/>
              </a:lnSpc>
            </a:pPr>
            <a:r>
              <a:rPr lang="en-US" sz="5000" b="1" dirty="0">
                <a:latin typeface="Gill Sans"/>
                <a:cs typeface="Gill Sans"/>
              </a:rPr>
              <a:t>Funding Your Research</a:t>
            </a:r>
            <a:br>
              <a:rPr lang="en-US" sz="5000" b="1" dirty="0">
                <a:latin typeface="Gill Sans"/>
                <a:cs typeface="Gill Sans"/>
              </a:rPr>
            </a:br>
            <a:r>
              <a:rPr lang="en-US" sz="3500" dirty="0">
                <a:latin typeface="Gill Sans"/>
                <a:cs typeface="Gill Sans"/>
              </a:rPr>
              <a:t>For Pediatric Epilepsy</a:t>
            </a:r>
            <a:br>
              <a:rPr lang="en-US" sz="3500" dirty="0">
                <a:latin typeface="Gill Sans"/>
                <a:cs typeface="Gill Sans"/>
              </a:rPr>
            </a:br>
            <a:r>
              <a:rPr lang="en-US" sz="3500" dirty="0">
                <a:latin typeface="Gill Sans"/>
                <a:cs typeface="Gill Sans"/>
              </a:rPr>
              <a:t>5 May 2023</a:t>
            </a:r>
            <a:br>
              <a:rPr lang="en-US" sz="3500" dirty="0">
                <a:latin typeface="Gill Sans"/>
                <a:cs typeface="Gill Sans"/>
              </a:rPr>
            </a:br>
            <a:endParaRPr lang="en-US" sz="5000" dirty="0">
              <a:latin typeface="Gill Sans"/>
              <a:cs typeface="Gill Sans"/>
            </a:endParaRPr>
          </a:p>
        </p:txBody>
      </p:sp>
      <p:sp>
        <p:nvSpPr>
          <p:cNvPr id="3" name="Subtitle 2"/>
          <p:cNvSpPr>
            <a:spLocks noGrp="1"/>
          </p:cNvSpPr>
          <p:nvPr>
            <p:ph type="subTitle" idx="1"/>
          </p:nvPr>
        </p:nvSpPr>
        <p:spPr>
          <a:xfrm>
            <a:off x="2894097" y="4465486"/>
            <a:ext cx="6484838" cy="1909157"/>
          </a:xfrm>
        </p:spPr>
        <p:txBody>
          <a:bodyPr>
            <a:normAutofit fontScale="70000" lnSpcReduction="20000"/>
          </a:bodyPr>
          <a:lstStyle/>
          <a:p>
            <a:pPr>
              <a:lnSpc>
                <a:spcPct val="80000"/>
              </a:lnSpc>
            </a:pPr>
            <a:r>
              <a:rPr lang="en-US" dirty="0">
                <a:latin typeface="Gill Sans"/>
                <a:cs typeface="Gill Sans"/>
              </a:rPr>
              <a:t>Zachary Grinspan, MD MS</a:t>
            </a:r>
          </a:p>
          <a:p>
            <a:pPr>
              <a:lnSpc>
                <a:spcPct val="80000"/>
              </a:lnSpc>
            </a:pPr>
            <a:r>
              <a:rPr lang="en-US" dirty="0">
                <a:latin typeface="Gill Sans"/>
                <a:cs typeface="Gill Sans"/>
              </a:rPr>
              <a:t>Associate Professor</a:t>
            </a:r>
          </a:p>
          <a:p>
            <a:pPr>
              <a:lnSpc>
                <a:spcPct val="80000"/>
              </a:lnSpc>
            </a:pPr>
            <a:r>
              <a:rPr lang="en-US" dirty="0">
                <a:latin typeface="Gill Sans"/>
                <a:cs typeface="Gill Sans"/>
              </a:rPr>
              <a:t>Interim Chief, Child Neurology</a:t>
            </a:r>
          </a:p>
          <a:p>
            <a:pPr>
              <a:lnSpc>
                <a:spcPct val="80000"/>
              </a:lnSpc>
            </a:pPr>
            <a:r>
              <a:rPr lang="en-US" dirty="0">
                <a:latin typeface="Gill Sans"/>
                <a:cs typeface="Gill Sans"/>
              </a:rPr>
              <a:t>Director of Pediatric Epilepsy</a:t>
            </a:r>
          </a:p>
          <a:p>
            <a:pPr>
              <a:lnSpc>
                <a:spcPct val="80000"/>
              </a:lnSpc>
            </a:pPr>
            <a:r>
              <a:rPr lang="en-US" dirty="0">
                <a:latin typeface="Gill Sans"/>
                <a:cs typeface="Gill Sans"/>
              </a:rPr>
              <a:t>Department of Pediatrics, Neurology, and Population Health Sciences</a:t>
            </a:r>
          </a:p>
          <a:p>
            <a:pPr>
              <a:lnSpc>
                <a:spcPct val="80000"/>
              </a:lnSpc>
            </a:pPr>
            <a:r>
              <a:rPr lang="en-US" dirty="0">
                <a:latin typeface="Gill Sans"/>
                <a:cs typeface="Gill Sans"/>
                <a:hlinkClick r:id="rId2"/>
              </a:rPr>
              <a:t>zag9005@med.cornell.edu</a:t>
            </a:r>
            <a:endParaRPr lang="en-US" dirty="0">
              <a:latin typeface="Gill Sans"/>
              <a:cs typeface="Gill Sans"/>
            </a:endParaRPr>
          </a:p>
        </p:txBody>
      </p:sp>
      <p:sp>
        <p:nvSpPr>
          <p:cNvPr id="7" name="Subtitle 2"/>
          <p:cNvSpPr txBox="1">
            <a:spLocks/>
          </p:cNvSpPr>
          <p:nvPr/>
        </p:nvSpPr>
        <p:spPr>
          <a:xfrm>
            <a:off x="2958812" y="4270547"/>
            <a:ext cx="6484838" cy="440381"/>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latin typeface="Trebuchet MS"/>
              <a:cs typeface="Trebuchet MS"/>
            </a:endParaRPr>
          </a:p>
        </p:txBody>
      </p:sp>
      <p:pic>
        <p:nvPicPr>
          <p:cNvPr id="4" name="Picture 3" descr="wcm-logo.png">
            <a:extLst>
              <a:ext uri="{FF2B5EF4-FFF2-40B4-BE49-F238E27FC236}">
                <a16:creationId xmlns:a16="http://schemas.microsoft.com/office/drawing/2014/main" id="{4AA63DA2-3FE1-5568-AAB2-2667C0E7B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02" y="538828"/>
            <a:ext cx="5545820" cy="1288003"/>
          </a:xfrm>
          <a:prstGeom prst="rect">
            <a:avLst/>
          </a:prstGeom>
        </p:spPr>
      </p:pic>
      <p:pic>
        <p:nvPicPr>
          <p:cNvPr id="6" name="Picture 2" descr="A Parent's Guide to Craniofacial Surgery">
            <a:extLst>
              <a:ext uri="{FF2B5EF4-FFF2-40B4-BE49-F238E27FC236}">
                <a16:creationId xmlns:a16="http://schemas.microsoft.com/office/drawing/2014/main" id="{7517A09E-0911-BC2F-A9A3-CF57DA6CE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57" y="483357"/>
            <a:ext cx="4964179" cy="128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0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D0012-159E-4617-4810-9976E893A7F5}"/>
              </a:ext>
            </a:extLst>
          </p:cNvPr>
          <p:cNvPicPr>
            <a:picLocks noChangeAspect="1"/>
          </p:cNvPicPr>
          <p:nvPr/>
        </p:nvPicPr>
        <p:blipFill>
          <a:blip r:embed="rId2"/>
          <a:stretch>
            <a:fillRect/>
          </a:stretch>
        </p:blipFill>
        <p:spPr>
          <a:xfrm>
            <a:off x="806278" y="40328"/>
            <a:ext cx="10579443" cy="6777344"/>
          </a:xfrm>
          <a:prstGeom prst="rect">
            <a:avLst/>
          </a:prstGeom>
        </p:spPr>
      </p:pic>
      <p:pic>
        <p:nvPicPr>
          <p:cNvPr id="5" name="Picture 4">
            <a:extLst>
              <a:ext uri="{FF2B5EF4-FFF2-40B4-BE49-F238E27FC236}">
                <a16:creationId xmlns:a16="http://schemas.microsoft.com/office/drawing/2014/main" id="{83E0C1E1-F0BE-A771-6B65-7A2F5AEE096F}"/>
              </a:ext>
            </a:extLst>
          </p:cNvPr>
          <p:cNvPicPr>
            <a:picLocks noChangeAspect="1"/>
          </p:cNvPicPr>
          <p:nvPr/>
        </p:nvPicPr>
        <p:blipFill>
          <a:blip r:embed="rId3"/>
          <a:stretch>
            <a:fillRect/>
          </a:stretch>
        </p:blipFill>
        <p:spPr>
          <a:xfrm>
            <a:off x="7810500" y="40328"/>
            <a:ext cx="4381500" cy="584200"/>
          </a:xfrm>
          <a:prstGeom prst="rect">
            <a:avLst/>
          </a:prstGeom>
        </p:spPr>
      </p:pic>
    </p:spTree>
    <p:extLst>
      <p:ext uri="{BB962C8B-B14F-4D97-AF65-F5344CB8AC3E}">
        <p14:creationId xmlns:p14="http://schemas.microsoft.com/office/powerpoint/2010/main" val="88915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CC758C-2173-7CC8-BB88-F52968F71273}"/>
              </a:ext>
            </a:extLst>
          </p:cNvPr>
          <p:cNvPicPr>
            <a:picLocks noChangeAspect="1"/>
          </p:cNvPicPr>
          <p:nvPr/>
        </p:nvPicPr>
        <p:blipFill>
          <a:blip r:embed="rId2"/>
          <a:stretch>
            <a:fillRect/>
          </a:stretch>
        </p:blipFill>
        <p:spPr>
          <a:xfrm>
            <a:off x="871804" y="108918"/>
            <a:ext cx="10448392" cy="6640164"/>
          </a:xfrm>
          <a:prstGeom prst="rect">
            <a:avLst/>
          </a:prstGeom>
        </p:spPr>
      </p:pic>
    </p:spTree>
    <p:extLst>
      <p:ext uri="{BB962C8B-B14F-4D97-AF65-F5344CB8AC3E}">
        <p14:creationId xmlns:p14="http://schemas.microsoft.com/office/powerpoint/2010/main" val="8524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0ECFE-4939-22E5-0981-377A043FDB39}"/>
              </a:ext>
            </a:extLst>
          </p:cNvPr>
          <p:cNvPicPr>
            <a:picLocks noChangeAspect="1"/>
          </p:cNvPicPr>
          <p:nvPr/>
        </p:nvPicPr>
        <p:blipFill>
          <a:blip r:embed="rId2"/>
          <a:stretch>
            <a:fillRect/>
          </a:stretch>
        </p:blipFill>
        <p:spPr>
          <a:xfrm>
            <a:off x="787916" y="55605"/>
            <a:ext cx="10616168" cy="6746789"/>
          </a:xfrm>
          <a:prstGeom prst="rect">
            <a:avLst/>
          </a:prstGeom>
        </p:spPr>
      </p:pic>
    </p:spTree>
    <p:extLst>
      <p:ext uri="{BB962C8B-B14F-4D97-AF65-F5344CB8AC3E}">
        <p14:creationId xmlns:p14="http://schemas.microsoft.com/office/powerpoint/2010/main" val="74580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23D9E-3F3B-C72D-DBB0-B7FDE3C626E7}"/>
              </a:ext>
            </a:extLst>
          </p:cNvPr>
          <p:cNvPicPr>
            <a:picLocks noChangeAspect="1"/>
          </p:cNvPicPr>
          <p:nvPr/>
        </p:nvPicPr>
        <p:blipFill>
          <a:blip r:embed="rId2"/>
          <a:stretch>
            <a:fillRect/>
          </a:stretch>
        </p:blipFill>
        <p:spPr>
          <a:xfrm>
            <a:off x="5623406" y="0"/>
            <a:ext cx="4998203" cy="6858000"/>
          </a:xfrm>
          <a:prstGeom prst="rect">
            <a:avLst/>
          </a:prstGeom>
        </p:spPr>
      </p:pic>
      <p:pic>
        <p:nvPicPr>
          <p:cNvPr id="5" name="Picture 4">
            <a:extLst>
              <a:ext uri="{FF2B5EF4-FFF2-40B4-BE49-F238E27FC236}">
                <a16:creationId xmlns:a16="http://schemas.microsoft.com/office/drawing/2014/main" id="{DEB50642-8F74-0BE5-6719-A2E3EB62EB08}"/>
              </a:ext>
            </a:extLst>
          </p:cNvPr>
          <p:cNvPicPr>
            <a:picLocks noChangeAspect="1"/>
          </p:cNvPicPr>
          <p:nvPr/>
        </p:nvPicPr>
        <p:blipFill>
          <a:blip r:embed="rId3"/>
          <a:stretch>
            <a:fillRect/>
          </a:stretch>
        </p:blipFill>
        <p:spPr>
          <a:xfrm>
            <a:off x="382543" y="2690683"/>
            <a:ext cx="4454751" cy="1451919"/>
          </a:xfrm>
          <a:prstGeom prst="rect">
            <a:avLst/>
          </a:prstGeom>
        </p:spPr>
      </p:pic>
    </p:spTree>
    <p:extLst>
      <p:ext uri="{BB962C8B-B14F-4D97-AF65-F5344CB8AC3E}">
        <p14:creationId xmlns:p14="http://schemas.microsoft.com/office/powerpoint/2010/main" val="330426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D441-460A-A5D4-799D-42CDBBD0676F}"/>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83A0F0A7-B757-3F17-BB30-DC5375393AD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679C170C-3441-FB75-6B1E-033F6A826F17}"/>
              </a:ext>
            </a:extLst>
          </p:cNvPr>
          <p:cNvPicPr>
            <a:picLocks noChangeAspect="1"/>
          </p:cNvPicPr>
          <p:nvPr/>
        </p:nvPicPr>
        <p:blipFill>
          <a:blip r:embed="rId2"/>
          <a:stretch>
            <a:fillRect/>
          </a:stretch>
        </p:blipFill>
        <p:spPr>
          <a:xfrm>
            <a:off x="0" y="441"/>
            <a:ext cx="5375982" cy="2073450"/>
          </a:xfrm>
          <a:prstGeom prst="rect">
            <a:avLst/>
          </a:prstGeom>
        </p:spPr>
      </p:pic>
      <p:pic>
        <p:nvPicPr>
          <p:cNvPr id="5" name="Picture 4">
            <a:extLst>
              <a:ext uri="{FF2B5EF4-FFF2-40B4-BE49-F238E27FC236}">
                <a16:creationId xmlns:a16="http://schemas.microsoft.com/office/drawing/2014/main" id="{615F746E-E2D9-8FF5-7AD5-072363413E2C}"/>
              </a:ext>
            </a:extLst>
          </p:cNvPr>
          <p:cNvPicPr>
            <a:picLocks noChangeAspect="1"/>
          </p:cNvPicPr>
          <p:nvPr/>
        </p:nvPicPr>
        <p:blipFill>
          <a:blip r:embed="rId3"/>
          <a:stretch>
            <a:fillRect/>
          </a:stretch>
        </p:blipFill>
        <p:spPr>
          <a:xfrm>
            <a:off x="2963649" y="2420805"/>
            <a:ext cx="8573459" cy="4194089"/>
          </a:xfrm>
          <a:prstGeom prst="rect">
            <a:avLst/>
          </a:prstGeom>
        </p:spPr>
      </p:pic>
    </p:spTree>
    <p:extLst>
      <p:ext uri="{BB962C8B-B14F-4D97-AF65-F5344CB8AC3E}">
        <p14:creationId xmlns:p14="http://schemas.microsoft.com/office/powerpoint/2010/main" val="209731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119A-7F9E-3554-071E-C8CDD26D5597}"/>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B471D00B-DF58-BB44-7AE8-CFA7BBD4AEAD}"/>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155D4BEC-5A54-FB4F-D6C9-9EBCCA38BF08}"/>
              </a:ext>
            </a:extLst>
          </p:cNvPr>
          <p:cNvPicPr>
            <a:picLocks noChangeAspect="1"/>
          </p:cNvPicPr>
          <p:nvPr/>
        </p:nvPicPr>
        <p:blipFill>
          <a:blip r:embed="rId2"/>
          <a:stretch>
            <a:fillRect/>
          </a:stretch>
        </p:blipFill>
        <p:spPr>
          <a:xfrm>
            <a:off x="0" y="0"/>
            <a:ext cx="5004486" cy="2904452"/>
          </a:xfrm>
          <a:prstGeom prst="rect">
            <a:avLst/>
          </a:prstGeom>
        </p:spPr>
      </p:pic>
      <p:pic>
        <p:nvPicPr>
          <p:cNvPr id="5" name="Picture 4">
            <a:extLst>
              <a:ext uri="{FF2B5EF4-FFF2-40B4-BE49-F238E27FC236}">
                <a16:creationId xmlns:a16="http://schemas.microsoft.com/office/drawing/2014/main" id="{118108CD-D6F3-C3F0-693F-CA240F4EC97F}"/>
              </a:ext>
            </a:extLst>
          </p:cNvPr>
          <p:cNvPicPr>
            <a:picLocks noChangeAspect="1"/>
          </p:cNvPicPr>
          <p:nvPr/>
        </p:nvPicPr>
        <p:blipFill>
          <a:blip r:embed="rId3"/>
          <a:stretch>
            <a:fillRect/>
          </a:stretch>
        </p:blipFill>
        <p:spPr>
          <a:xfrm>
            <a:off x="2481196" y="2815490"/>
            <a:ext cx="9295204" cy="4023975"/>
          </a:xfrm>
          <a:prstGeom prst="rect">
            <a:avLst/>
          </a:prstGeom>
        </p:spPr>
      </p:pic>
    </p:spTree>
    <p:extLst>
      <p:ext uri="{BB962C8B-B14F-4D97-AF65-F5344CB8AC3E}">
        <p14:creationId xmlns:p14="http://schemas.microsoft.com/office/powerpoint/2010/main" val="69069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889B-F355-FFC9-4639-54DC46176C88}"/>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07EC1054-C875-ECC1-CBAA-E7EDAE50BEE8}"/>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7DAE54D5-7791-2B6D-FFC8-F2336EFB9FC0}"/>
              </a:ext>
            </a:extLst>
          </p:cNvPr>
          <p:cNvPicPr>
            <a:picLocks noChangeAspect="1"/>
          </p:cNvPicPr>
          <p:nvPr/>
        </p:nvPicPr>
        <p:blipFill>
          <a:blip r:embed="rId2"/>
          <a:stretch>
            <a:fillRect/>
          </a:stretch>
        </p:blipFill>
        <p:spPr>
          <a:xfrm>
            <a:off x="0" y="0"/>
            <a:ext cx="4301800" cy="2869997"/>
          </a:xfrm>
          <a:prstGeom prst="rect">
            <a:avLst/>
          </a:prstGeom>
        </p:spPr>
      </p:pic>
      <p:pic>
        <p:nvPicPr>
          <p:cNvPr id="5" name="Picture 4">
            <a:extLst>
              <a:ext uri="{FF2B5EF4-FFF2-40B4-BE49-F238E27FC236}">
                <a16:creationId xmlns:a16="http://schemas.microsoft.com/office/drawing/2014/main" id="{7E6939A5-1749-394A-D2F7-EFA973DD0A71}"/>
              </a:ext>
            </a:extLst>
          </p:cNvPr>
          <p:cNvPicPr>
            <a:picLocks noChangeAspect="1"/>
          </p:cNvPicPr>
          <p:nvPr/>
        </p:nvPicPr>
        <p:blipFill>
          <a:blip r:embed="rId3"/>
          <a:stretch>
            <a:fillRect/>
          </a:stretch>
        </p:blipFill>
        <p:spPr>
          <a:xfrm>
            <a:off x="2621280" y="2894580"/>
            <a:ext cx="9122305" cy="3963420"/>
          </a:xfrm>
          <a:prstGeom prst="rect">
            <a:avLst/>
          </a:prstGeom>
        </p:spPr>
      </p:pic>
    </p:spTree>
    <p:extLst>
      <p:ext uri="{BB962C8B-B14F-4D97-AF65-F5344CB8AC3E}">
        <p14:creationId xmlns:p14="http://schemas.microsoft.com/office/powerpoint/2010/main" val="81300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Grants / Career Development Awards</a:t>
            </a:r>
          </a:p>
        </p:txBody>
      </p:sp>
      <p:sp>
        <p:nvSpPr>
          <p:cNvPr id="3" name="Content Placeholder 2"/>
          <p:cNvSpPr>
            <a:spLocks noGrp="1"/>
          </p:cNvSpPr>
          <p:nvPr>
            <p:ph idx="1"/>
          </p:nvPr>
        </p:nvSpPr>
        <p:spPr/>
        <p:txBody>
          <a:bodyPr>
            <a:normAutofit/>
          </a:bodyPr>
          <a:lstStyle/>
          <a:p>
            <a:r>
              <a:rPr lang="en-US" sz="2200" b="1" dirty="0">
                <a:latin typeface="Gill Sans"/>
                <a:cs typeface="Gill Sans"/>
              </a:rPr>
              <a:t>Foundations / Professional Societies</a:t>
            </a:r>
          </a:p>
          <a:p>
            <a:pPr lvl="1"/>
            <a:r>
              <a:rPr lang="en-US" sz="2200" dirty="0">
                <a:latin typeface="Gill Sans"/>
                <a:cs typeface="Gill Sans"/>
              </a:rPr>
              <a:t>AES </a:t>
            </a:r>
            <a:r>
              <a:rPr lang="mr-IN" sz="2200" dirty="0">
                <a:latin typeface="Gill Sans"/>
                <a:cs typeface="Gill Sans"/>
              </a:rPr>
              <a:t>–</a:t>
            </a:r>
            <a:r>
              <a:rPr lang="en-US" sz="2200" dirty="0">
                <a:latin typeface="Gill Sans"/>
                <a:cs typeface="Gill Sans"/>
              </a:rPr>
              <a:t> early career funding</a:t>
            </a:r>
          </a:p>
          <a:p>
            <a:pPr lvl="1"/>
            <a:r>
              <a:rPr lang="en-US" sz="2200" dirty="0">
                <a:latin typeface="Gill Sans"/>
                <a:cs typeface="Gill Sans"/>
              </a:rPr>
              <a:t>AAN </a:t>
            </a:r>
            <a:r>
              <a:rPr lang="mr-IN" sz="2200" dirty="0">
                <a:latin typeface="Gill Sans"/>
                <a:cs typeface="Gill Sans"/>
              </a:rPr>
              <a:t>–</a:t>
            </a:r>
            <a:r>
              <a:rPr lang="en-US" sz="2200" dirty="0">
                <a:latin typeface="Gill Sans"/>
                <a:cs typeface="Gill Sans"/>
              </a:rPr>
              <a:t> career development award</a:t>
            </a:r>
          </a:p>
          <a:p>
            <a:pPr lvl="1"/>
            <a:r>
              <a:rPr lang="en-US" sz="2200" dirty="0">
                <a:latin typeface="Gill Sans"/>
                <a:cs typeface="Gill Sans"/>
              </a:rPr>
              <a:t>Child Neurology Foundation </a:t>
            </a:r>
            <a:r>
              <a:rPr lang="mr-IN" sz="2200" dirty="0">
                <a:latin typeface="Gill Sans"/>
                <a:cs typeface="Gill Sans"/>
              </a:rPr>
              <a:t>–</a:t>
            </a:r>
            <a:r>
              <a:rPr lang="en-US" sz="2200" dirty="0">
                <a:latin typeface="Gill Sans"/>
                <a:cs typeface="Gill Sans"/>
              </a:rPr>
              <a:t> </a:t>
            </a:r>
            <a:r>
              <a:rPr lang="en-US" sz="2200" dirty="0" err="1">
                <a:latin typeface="Gill Sans"/>
                <a:cs typeface="Gill Sans"/>
              </a:rPr>
              <a:t>Elterman</a:t>
            </a:r>
            <a:r>
              <a:rPr lang="en-US" sz="2200" dirty="0">
                <a:latin typeface="Gill Sans"/>
                <a:cs typeface="Gill Sans"/>
              </a:rPr>
              <a:t> / Shields Grants</a:t>
            </a:r>
          </a:p>
          <a:p>
            <a:r>
              <a:rPr lang="en-US" sz="2200" b="1" dirty="0">
                <a:latin typeface="Gill Sans"/>
                <a:cs typeface="Gill Sans"/>
              </a:rPr>
              <a:t>NIH</a:t>
            </a:r>
          </a:p>
          <a:p>
            <a:pPr lvl="1"/>
            <a:r>
              <a:rPr lang="en-US" sz="2200" dirty="0">
                <a:latin typeface="Gill Sans"/>
                <a:cs typeface="Gill Sans"/>
              </a:rPr>
              <a:t>K08 (bench) / K23 (clinical)</a:t>
            </a:r>
          </a:p>
          <a:p>
            <a:pPr lvl="1"/>
            <a:r>
              <a:rPr lang="en-US" sz="2200" dirty="0">
                <a:latin typeface="Gill Sans"/>
                <a:cs typeface="Gill Sans"/>
              </a:rPr>
              <a:t>K02 (independent)</a:t>
            </a:r>
          </a:p>
          <a:p>
            <a:pPr lvl="1"/>
            <a:r>
              <a:rPr lang="en-US" sz="2200" dirty="0">
                <a:latin typeface="Gill Sans"/>
                <a:cs typeface="Gill Sans"/>
              </a:rPr>
              <a:t>K99/R00 (“kangaroo”)</a:t>
            </a:r>
          </a:p>
          <a:p>
            <a:r>
              <a:rPr lang="en-US" sz="2200" dirty="0">
                <a:latin typeface="Gill Sans"/>
                <a:cs typeface="Gill Sans"/>
              </a:rPr>
              <a:t>Pros: Protected Time</a:t>
            </a:r>
          </a:p>
          <a:p>
            <a:r>
              <a:rPr lang="en-US" sz="2200" dirty="0">
                <a:latin typeface="Gill Sans"/>
                <a:cs typeface="Gill Sans"/>
              </a:rPr>
              <a:t>Cons: Small </a:t>
            </a:r>
            <a:r>
              <a:rPr lang="en-US" sz="2200" dirty="0" err="1">
                <a:latin typeface="Gill Sans"/>
                <a:cs typeface="Gill Sans"/>
              </a:rPr>
              <a:t>indirects</a:t>
            </a:r>
            <a:r>
              <a:rPr lang="en-US" sz="2200" dirty="0">
                <a:latin typeface="Gill Sans"/>
                <a:cs typeface="Gill Sans"/>
              </a:rPr>
              <a:t> </a:t>
            </a:r>
            <a:r>
              <a:rPr lang="mr-IN" sz="2200" dirty="0">
                <a:latin typeface="Gill Sans"/>
                <a:cs typeface="Gill Sans"/>
              </a:rPr>
              <a:t>–</a:t>
            </a:r>
            <a:r>
              <a:rPr lang="en-US" sz="2200" dirty="0">
                <a:latin typeface="Gill Sans"/>
                <a:cs typeface="Gill Sans"/>
              </a:rPr>
              <a:t> you are still being supported</a:t>
            </a:r>
          </a:p>
          <a:p>
            <a:r>
              <a:rPr lang="en-US" sz="2200" dirty="0">
                <a:solidFill>
                  <a:srgbClr val="FF0000"/>
                </a:solidFill>
                <a:latin typeface="Gill Sans"/>
                <a:cs typeface="Gill Sans"/>
              </a:rPr>
              <a:t>Pitfalls: Not enough time spent on mentorship, career development plan</a:t>
            </a:r>
          </a:p>
          <a:p>
            <a:pPr lvl="1"/>
            <a:endParaRPr lang="en-US" sz="2200" dirty="0">
              <a:latin typeface="Gill Sans"/>
              <a:cs typeface="Gill Sans"/>
            </a:endParaRPr>
          </a:p>
          <a:p>
            <a:endParaRPr lang="en-US" sz="2200" dirty="0">
              <a:latin typeface="Gill Sans"/>
              <a:cs typeface="Gill Sans"/>
            </a:endParaRPr>
          </a:p>
        </p:txBody>
      </p:sp>
    </p:spTree>
    <p:extLst>
      <p:ext uri="{BB962C8B-B14F-4D97-AF65-F5344CB8AC3E}">
        <p14:creationId xmlns:p14="http://schemas.microsoft.com/office/powerpoint/2010/main" val="20002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F5E62-F55C-F75C-0CBD-0966BEE55E58}"/>
              </a:ext>
            </a:extLst>
          </p:cNvPr>
          <p:cNvSpPr>
            <a:spLocks noGrp="1"/>
          </p:cNvSpPr>
          <p:nvPr>
            <p:ph type="title"/>
          </p:nvPr>
        </p:nvSpPr>
        <p:spPr>
          <a:xfrm>
            <a:off x="630936" y="639520"/>
            <a:ext cx="3429000" cy="1719072"/>
          </a:xfrm>
        </p:spPr>
        <p:txBody>
          <a:bodyPr anchor="b">
            <a:normAutofit/>
          </a:bodyPr>
          <a:lstStyle/>
          <a:p>
            <a:r>
              <a:rPr lang="en-US" sz="2600" b="1" dirty="0"/>
              <a:t>Social determinants of health and health disparities</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769D28-7CE0-3A96-7FB7-E93614D0AF0A}"/>
              </a:ext>
            </a:extLst>
          </p:cNvPr>
          <p:cNvSpPr>
            <a:spLocks noGrp="1"/>
          </p:cNvSpPr>
          <p:nvPr>
            <p:ph idx="1"/>
          </p:nvPr>
        </p:nvSpPr>
        <p:spPr>
          <a:xfrm>
            <a:off x="630936" y="2807208"/>
            <a:ext cx="3429000" cy="3410712"/>
          </a:xfrm>
        </p:spPr>
        <p:txBody>
          <a:bodyPr anchor="t">
            <a:normAutofit/>
          </a:bodyPr>
          <a:lstStyle/>
          <a:p>
            <a:r>
              <a:rPr lang="en-US" sz="2200" dirty="0"/>
              <a:t>Recruit a diverse team</a:t>
            </a:r>
          </a:p>
          <a:p>
            <a:r>
              <a:rPr lang="en-US" sz="2200" dirty="0"/>
              <a:t>Link to a framework</a:t>
            </a:r>
          </a:p>
          <a:p>
            <a:r>
              <a:rPr lang="en-US" sz="2200" dirty="0"/>
              <a:t>The disparities are there – think about interventions (“specific action”)</a:t>
            </a:r>
          </a:p>
          <a:p>
            <a:endParaRPr lang="en-US" sz="2200" dirty="0"/>
          </a:p>
          <a:p>
            <a:endParaRPr lang="en-US" sz="2200" dirty="0"/>
          </a:p>
        </p:txBody>
      </p:sp>
      <p:pic>
        <p:nvPicPr>
          <p:cNvPr id="4" name="Picture 3">
            <a:extLst>
              <a:ext uri="{FF2B5EF4-FFF2-40B4-BE49-F238E27FC236}">
                <a16:creationId xmlns:a16="http://schemas.microsoft.com/office/drawing/2014/main" id="{95BFD627-249C-057B-6055-50BA0EFE2F78}"/>
              </a:ext>
            </a:extLst>
          </p:cNvPr>
          <p:cNvPicPr>
            <a:picLocks noChangeAspect="1"/>
          </p:cNvPicPr>
          <p:nvPr/>
        </p:nvPicPr>
        <p:blipFill>
          <a:blip r:embed="rId2"/>
          <a:stretch>
            <a:fillRect/>
          </a:stretch>
        </p:blipFill>
        <p:spPr>
          <a:xfrm>
            <a:off x="5076936" y="0"/>
            <a:ext cx="6715688" cy="4919241"/>
          </a:xfrm>
          <a:prstGeom prst="rect">
            <a:avLst/>
          </a:prstGeom>
        </p:spPr>
      </p:pic>
      <p:pic>
        <p:nvPicPr>
          <p:cNvPr id="5" name="Picture 4">
            <a:extLst>
              <a:ext uri="{FF2B5EF4-FFF2-40B4-BE49-F238E27FC236}">
                <a16:creationId xmlns:a16="http://schemas.microsoft.com/office/drawing/2014/main" id="{BEF232EB-9E66-ACAB-B160-BC0051D886FE}"/>
              </a:ext>
            </a:extLst>
          </p:cNvPr>
          <p:cNvPicPr>
            <a:picLocks noChangeAspect="1"/>
          </p:cNvPicPr>
          <p:nvPr/>
        </p:nvPicPr>
        <p:blipFill>
          <a:blip r:embed="rId3"/>
          <a:stretch>
            <a:fillRect/>
          </a:stretch>
        </p:blipFill>
        <p:spPr>
          <a:xfrm>
            <a:off x="5076936" y="5128054"/>
            <a:ext cx="6379177" cy="1729946"/>
          </a:xfrm>
          <a:prstGeom prst="rect">
            <a:avLst/>
          </a:prstGeom>
        </p:spPr>
      </p:pic>
    </p:spTree>
    <p:extLst>
      <p:ext uri="{BB962C8B-B14F-4D97-AF65-F5344CB8AC3E}">
        <p14:creationId xmlns:p14="http://schemas.microsoft.com/office/powerpoint/2010/main" val="332415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BF082F-506A-2F8C-4D6A-6B72CAAE1C9B}"/>
              </a:ext>
            </a:extLst>
          </p:cNvPr>
          <p:cNvSpPr>
            <a:spLocks noGrp="1"/>
          </p:cNvSpPr>
          <p:nvPr>
            <p:ph type="title"/>
          </p:nvPr>
        </p:nvSpPr>
        <p:spPr>
          <a:xfrm>
            <a:off x="838200" y="365125"/>
            <a:ext cx="10515600" cy="1325563"/>
          </a:xfrm>
        </p:spPr>
        <p:txBody>
          <a:bodyPr/>
          <a:lstStyle/>
          <a:p>
            <a:r>
              <a:rPr lang="en-US" dirty="0"/>
              <a:t>Pitfalls &amp; Guidance</a:t>
            </a:r>
          </a:p>
        </p:txBody>
      </p:sp>
      <p:sp>
        <p:nvSpPr>
          <p:cNvPr id="7" name="Content Placeholder 2">
            <a:extLst>
              <a:ext uri="{FF2B5EF4-FFF2-40B4-BE49-F238E27FC236}">
                <a16:creationId xmlns:a16="http://schemas.microsoft.com/office/drawing/2014/main" id="{015F9B41-7965-3DE2-ED73-943201235CB3}"/>
              </a:ext>
            </a:extLst>
          </p:cNvPr>
          <p:cNvSpPr>
            <a:spLocks noGrp="1"/>
          </p:cNvSpPr>
          <p:nvPr>
            <p:ph idx="1"/>
          </p:nvPr>
        </p:nvSpPr>
        <p:spPr>
          <a:xfrm>
            <a:off x="838200" y="1825625"/>
            <a:ext cx="7910384" cy="4785240"/>
          </a:xfrm>
        </p:spPr>
        <p:txBody>
          <a:bodyPr>
            <a:normAutofit fontScale="70000" lnSpcReduction="20000"/>
          </a:bodyPr>
          <a:lstStyle/>
          <a:p>
            <a:pPr marL="0" indent="0">
              <a:buNone/>
            </a:pPr>
            <a:r>
              <a:rPr lang="en-US" b="1" dirty="0"/>
              <a:t>Language and Bias</a:t>
            </a:r>
          </a:p>
          <a:p>
            <a:pPr lvl="1"/>
            <a:r>
              <a:rPr lang="en-US" dirty="0"/>
              <a:t>DON’T equate “Black” = “poor”</a:t>
            </a:r>
          </a:p>
          <a:p>
            <a:pPr lvl="1"/>
            <a:r>
              <a:rPr lang="en-US" dirty="0"/>
              <a:t>DO acknowledge personal biases &amp; effect of media </a:t>
            </a:r>
          </a:p>
          <a:p>
            <a:pPr lvl="1"/>
            <a:r>
              <a:rPr lang="en-US" dirty="0"/>
              <a:t>DO capitalize “Black”</a:t>
            </a:r>
          </a:p>
          <a:p>
            <a:pPr marL="0" indent="0">
              <a:buNone/>
            </a:pPr>
            <a:endParaRPr lang="en-US" dirty="0"/>
          </a:p>
          <a:p>
            <a:pPr marL="0" indent="0">
              <a:buNone/>
            </a:pPr>
            <a:r>
              <a:rPr lang="en-US" b="1" dirty="0"/>
              <a:t>Statistics</a:t>
            </a:r>
          </a:p>
          <a:p>
            <a:pPr lvl="1"/>
            <a:r>
              <a:rPr lang="en-US" dirty="0"/>
              <a:t>DO acknowledge bivariate analyses</a:t>
            </a:r>
          </a:p>
          <a:p>
            <a:pPr lvl="1"/>
            <a:r>
              <a:rPr lang="en-US" dirty="0"/>
              <a:t>DON’T assume disparities reflect an interplay between center-to-center variations in care and variations in racial makeup of the local population</a:t>
            </a:r>
          </a:p>
          <a:p>
            <a:pPr lvl="1"/>
            <a:r>
              <a:rPr lang="en-US" dirty="0"/>
              <a:t>DO consider a broader review of the full treatment pathway</a:t>
            </a:r>
          </a:p>
          <a:p>
            <a:pPr lvl="1"/>
            <a:endParaRPr lang="en-US" dirty="0"/>
          </a:p>
          <a:p>
            <a:pPr marL="0" indent="0">
              <a:buNone/>
            </a:pPr>
            <a:r>
              <a:rPr lang="en-US" b="1" dirty="0"/>
              <a:t>Study Design &amp; Team</a:t>
            </a:r>
          </a:p>
          <a:p>
            <a:pPr lvl="1"/>
            <a:r>
              <a:rPr lang="en-US" dirty="0"/>
              <a:t>DO include collaborators with lived experience</a:t>
            </a:r>
          </a:p>
          <a:p>
            <a:pPr lvl="1"/>
            <a:r>
              <a:rPr lang="en-US" dirty="0"/>
              <a:t>DO consider a broader review of the full treatment pathway</a:t>
            </a:r>
          </a:p>
          <a:p>
            <a:pPr lvl="1"/>
            <a:r>
              <a:rPr lang="en-US" dirty="0"/>
              <a:t>DO link to a framework</a:t>
            </a:r>
          </a:p>
          <a:p>
            <a:pPr lvl="1"/>
            <a:r>
              <a:rPr lang="en-US" dirty="0"/>
              <a:t>DO consider narratives of resilience</a:t>
            </a:r>
          </a:p>
          <a:p>
            <a:pPr lvl="1"/>
            <a:r>
              <a:rPr lang="en-US" dirty="0"/>
              <a:t>DO consider specific actions to address disparities</a:t>
            </a:r>
          </a:p>
        </p:txBody>
      </p:sp>
      <p:pic>
        <p:nvPicPr>
          <p:cNvPr id="8" name="Picture 7">
            <a:extLst>
              <a:ext uri="{FF2B5EF4-FFF2-40B4-BE49-F238E27FC236}">
                <a16:creationId xmlns:a16="http://schemas.microsoft.com/office/drawing/2014/main" id="{3563DB0A-BA66-9D33-1C2E-B4D3606A2EE3}"/>
              </a:ext>
            </a:extLst>
          </p:cNvPr>
          <p:cNvPicPr>
            <a:picLocks noChangeAspect="1"/>
          </p:cNvPicPr>
          <p:nvPr/>
        </p:nvPicPr>
        <p:blipFill>
          <a:blip r:embed="rId2"/>
          <a:stretch>
            <a:fillRect/>
          </a:stretch>
        </p:blipFill>
        <p:spPr>
          <a:xfrm>
            <a:off x="8748584" y="1690688"/>
            <a:ext cx="2953957" cy="4351338"/>
          </a:xfrm>
          <a:prstGeom prst="rect">
            <a:avLst/>
          </a:prstGeom>
        </p:spPr>
      </p:pic>
    </p:spTree>
    <p:extLst>
      <p:ext uri="{BB962C8B-B14F-4D97-AF65-F5344CB8AC3E}">
        <p14:creationId xmlns:p14="http://schemas.microsoft.com/office/powerpoint/2010/main" val="276683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CE63-AEDA-3AE9-874A-C291C2870FC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872ED439-3D05-8706-1C66-C3E0D74DBAB6}"/>
              </a:ext>
            </a:extLst>
          </p:cNvPr>
          <p:cNvSpPr>
            <a:spLocks noGrp="1"/>
          </p:cNvSpPr>
          <p:nvPr>
            <p:ph idx="1"/>
          </p:nvPr>
        </p:nvSpPr>
        <p:spPr/>
        <p:txBody>
          <a:bodyPr>
            <a:normAutofit fontScale="77500" lnSpcReduction="20000"/>
          </a:bodyPr>
          <a:lstStyle/>
          <a:p>
            <a:r>
              <a:rPr lang="en-US" b="0" dirty="0">
                <a:latin typeface="Gill Sans" panose="020B0502020104020203" pitchFamily="34" charset="-79"/>
                <a:cs typeface="Gill Sans" panose="020B0502020104020203" pitchFamily="34" charset="-79"/>
              </a:rPr>
              <a:t>Research funding from</a:t>
            </a:r>
          </a:p>
          <a:p>
            <a:pPr lvl="1"/>
            <a:r>
              <a:rPr lang="en-US" b="0" dirty="0">
                <a:latin typeface="Gill Sans" panose="020B0502020104020203" pitchFamily="34" charset="-79"/>
                <a:cs typeface="Gill Sans" panose="020B0502020104020203" pitchFamily="34" charset="-79"/>
              </a:rPr>
              <a:t>Weill Cornell Medicine</a:t>
            </a:r>
          </a:p>
          <a:p>
            <a:pPr lvl="1"/>
            <a:r>
              <a:rPr lang="en-US" b="0" dirty="0">
                <a:latin typeface="Gill Sans" panose="020B0502020104020203" pitchFamily="34" charset="-79"/>
                <a:cs typeface="Gill Sans" panose="020B0502020104020203" pitchFamily="34" charset="-79"/>
              </a:rPr>
              <a:t>Pediatric Epilepsy Research Foundation</a:t>
            </a:r>
          </a:p>
          <a:p>
            <a:pPr lvl="1"/>
            <a:r>
              <a:rPr lang="en-US" b="0" dirty="0">
                <a:latin typeface="Gill Sans" panose="020B0502020104020203" pitchFamily="34" charset="-79"/>
                <a:cs typeface="Gill Sans" panose="020B0502020104020203" pitchFamily="34" charset="-79"/>
              </a:rPr>
              <a:t>BAND Foundation</a:t>
            </a:r>
          </a:p>
          <a:p>
            <a:pPr lvl="1"/>
            <a:r>
              <a:rPr lang="en-US" b="0" dirty="0">
                <a:latin typeface="Gill Sans" panose="020B0502020104020203" pitchFamily="34" charset="-79"/>
                <a:cs typeface="Gill Sans" panose="020B0502020104020203" pitchFamily="34" charset="-79"/>
              </a:rPr>
              <a:t>STXBP1 Foundation</a:t>
            </a:r>
          </a:p>
          <a:p>
            <a:pPr lvl="1"/>
            <a:r>
              <a:rPr lang="en-US" b="0" dirty="0">
                <a:latin typeface="Gill Sans" panose="020B0502020104020203" pitchFamily="34" charset="-79"/>
                <a:cs typeface="Gill Sans" panose="020B0502020104020203" pitchFamily="34" charset="-79"/>
              </a:rPr>
              <a:t>SLC6A1 Connect</a:t>
            </a:r>
          </a:p>
          <a:p>
            <a:pPr lvl="1"/>
            <a:r>
              <a:rPr lang="en-US" b="0" dirty="0">
                <a:latin typeface="Gill Sans" panose="020B0502020104020203" pitchFamily="34" charset="-79"/>
                <a:cs typeface="Gill Sans" panose="020B0502020104020203" pitchFamily="34" charset="-79"/>
              </a:rPr>
              <a:t>Orphan Disease Center (CHOP)</a:t>
            </a:r>
          </a:p>
          <a:p>
            <a:pPr lvl="1"/>
            <a:r>
              <a:rPr lang="en-US" b="0" dirty="0">
                <a:latin typeface="Gill Sans" panose="020B0502020104020203" pitchFamily="34" charset="-79"/>
                <a:cs typeface="Gill Sans" panose="020B0502020104020203" pitchFamily="34" charset="-79"/>
              </a:rPr>
              <a:t>Clara Inspired</a:t>
            </a:r>
          </a:p>
          <a:p>
            <a:pPr lvl="1"/>
            <a:r>
              <a:rPr lang="en-US" b="0" dirty="0">
                <a:latin typeface="Gill Sans" panose="020B0502020104020203" pitchFamily="34" charset="-79"/>
                <a:cs typeface="Gill Sans" panose="020B0502020104020203" pitchFamily="34" charset="-79"/>
              </a:rPr>
              <a:t>Morris and Alma Schapiro Fund</a:t>
            </a:r>
          </a:p>
          <a:p>
            <a:pPr lvl="1"/>
            <a:r>
              <a:rPr lang="en-US" b="0" dirty="0" err="1">
                <a:latin typeface="Gill Sans" panose="020B0502020104020203" pitchFamily="34" charset="-79"/>
                <a:cs typeface="Gill Sans" panose="020B0502020104020203" pitchFamily="34" charset="-79"/>
              </a:rPr>
              <a:t>Laitman</a:t>
            </a:r>
            <a:r>
              <a:rPr lang="en-US" b="0" dirty="0">
                <a:latin typeface="Gill Sans" panose="020B0502020104020203" pitchFamily="34" charset="-79"/>
                <a:cs typeface="Gill Sans" panose="020B0502020104020203" pitchFamily="34" charset="-79"/>
              </a:rPr>
              <a:t> Clinical Scholars Program</a:t>
            </a:r>
          </a:p>
          <a:p>
            <a:pPr lvl="1"/>
            <a:r>
              <a:rPr lang="en-US" b="0" dirty="0">
                <a:latin typeface="Gill Sans" panose="020B0502020104020203" pitchFamily="34" charset="-79"/>
                <a:cs typeface="Gill Sans" panose="020B0502020104020203" pitchFamily="34" charset="-79"/>
              </a:rPr>
              <a:t>Center for Disease Control and Prevention (U01DP006089)</a:t>
            </a:r>
          </a:p>
          <a:p>
            <a:pPr lvl="1"/>
            <a:r>
              <a:rPr lang="en-US" b="0" dirty="0">
                <a:latin typeface="Gill Sans" panose="020B0502020104020203" pitchFamily="34" charset="-79"/>
                <a:cs typeface="Gill Sans" panose="020B0502020104020203" pitchFamily="34" charset="-79"/>
              </a:rPr>
              <a:t>National Institute of Neurological Disease and Stroke (R01NS130113)</a:t>
            </a:r>
          </a:p>
          <a:p>
            <a:r>
              <a:rPr lang="en-US" b="0" dirty="0">
                <a:latin typeface="Gill Sans" panose="020B0502020104020203" pitchFamily="34" charset="-79"/>
                <a:cs typeface="Gill Sans" panose="020B0502020104020203" pitchFamily="34" charset="-79"/>
              </a:rPr>
              <a:t>Horizon Therapeutics (provision of medication for clinical trial)</a:t>
            </a:r>
          </a:p>
          <a:p>
            <a:r>
              <a:rPr lang="en-US" b="0" dirty="0">
                <a:latin typeface="Gill Sans" panose="020B0502020104020203" pitchFamily="34" charset="-79"/>
                <a:cs typeface="Gill Sans" panose="020B0502020104020203" pitchFamily="34" charset="-79"/>
              </a:rPr>
              <a:t>Consulting: </a:t>
            </a:r>
            <a:r>
              <a:rPr lang="en-US" b="0" dirty="0" err="1">
                <a:latin typeface="Gill Sans" panose="020B0502020104020203" pitchFamily="34" charset="-79"/>
                <a:cs typeface="Gill Sans" panose="020B0502020104020203" pitchFamily="34" charset="-79"/>
              </a:rPr>
              <a:t>Capsida</a:t>
            </a:r>
            <a:r>
              <a:rPr lang="en-US" b="0" dirty="0">
                <a:latin typeface="Gill Sans" panose="020B0502020104020203" pitchFamily="34" charset="-79"/>
                <a:cs typeface="Gill Sans" panose="020B0502020104020203" pitchFamily="34" charset="-79"/>
              </a:rPr>
              <a:t> Biotherapeutics, Encoded Therapeutics, </a:t>
            </a:r>
            <a:r>
              <a:rPr lang="en-US" b="0" dirty="0" err="1">
                <a:latin typeface="Gill Sans" panose="020B0502020104020203" pitchFamily="34" charset="-79"/>
                <a:cs typeface="Gill Sans" panose="020B0502020104020203" pitchFamily="34" charset="-79"/>
              </a:rPr>
              <a:t>Neurvati</a:t>
            </a:r>
            <a:r>
              <a:rPr lang="en-US" b="0" dirty="0">
                <a:latin typeface="Gill Sans" panose="020B0502020104020203" pitchFamily="34" charset="-79"/>
                <a:cs typeface="Gill Sans" panose="020B0502020104020203" pitchFamily="34" charset="-79"/>
              </a:rPr>
              <a:t> Neurosciences</a:t>
            </a:r>
          </a:p>
          <a:p>
            <a:endParaRPr lang="en-US" dirty="0"/>
          </a:p>
        </p:txBody>
      </p:sp>
      <p:pic>
        <p:nvPicPr>
          <p:cNvPr id="4" name="Picture 3">
            <a:extLst>
              <a:ext uri="{FF2B5EF4-FFF2-40B4-BE49-F238E27FC236}">
                <a16:creationId xmlns:a16="http://schemas.microsoft.com/office/drawing/2014/main" id="{2132412C-FBA9-4052-6C76-4248CDD1742B}"/>
              </a:ext>
            </a:extLst>
          </p:cNvPr>
          <p:cNvPicPr>
            <a:picLocks noChangeAspect="1"/>
          </p:cNvPicPr>
          <p:nvPr/>
        </p:nvPicPr>
        <p:blipFill>
          <a:blip r:embed="rId2"/>
          <a:stretch>
            <a:fillRect/>
          </a:stretch>
        </p:blipFill>
        <p:spPr>
          <a:xfrm>
            <a:off x="6857485" y="2417870"/>
            <a:ext cx="3386674" cy="1103805"/>
          </a:xfrm>
          <a:prstGeom prst="rect">
            <a:avLst/>
          </a:prstGeom>
        </p:spPr>
      </p:pic>
    </p:spTree>
    <p:extLst>
      <p:ext uri="{BB962C8B-B14F-4D97-AF65-F5344CB8AC3E}">
        <p14:creationId xmlns:p14="http://schemas.microsoft.com/office/powerpoint/2010/main" val="96194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p:cNvPicPr preferRelativeResize="0"/>
          <p:nvPr/>
        </p:nvPicPr>
        <p:blipFill>
          <a:blip r:embed="rId3">
            <a:alphaModFix/>
          </a:blip>
          <a:stretch>
            <a:fillRect/>
          </a:stretch>
        </p:blipFill>
        <p:spPr>
          <a:xfrm>
            <a:off x="1016863" y="1913200"/>
            <a:ext cx="10001133" cy="3031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5867" dirty="0"/>
              <a:t>T</a:t>
            </a:r>
            <a:r>
              <a:rPr lang="en-US" sz="5867" dirty="0"/>
              <a:t>h</a:t>
            </a:r>
            <a:r>
              <a:rPr lang="en" sz="5867" dirty="0" err="1"/>
              <a:t>ree</a:t>
            </a:r>
            <a:r>
              <a:rPr lang="en" sz="5867" dirty="0"/>
              <a:t> Highest Ranked Ideas</a:t>
            </a:r>
            <a:endParaRPr sz="5867" dirty="0"/>
          </a:p>
        </p:txBody>
      </p:sp>
      <p:sp>
        <p:nvSpPr>
          <p:cNvPr id="212" name="Google Shape;212;p4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Bef>
                <a:spcPts val="1333"/>
              </a:spcBef>
              <a:buClr>
                <a:schemeClr val="dk1"/>
              </a:buClr>
              <a:buSzPts val="1100"/>
              <a:buNone/>
            </a:pPr>
            <a:r>
              <a:rPr lang="en" sz="3200" b="1" u="sng" dirty="0">
                <a:solidFill>
                  <a:schemeClr val="dk1"/>
                </a:solidFill>
              </a:rPr>
              <a:t>Qualitative Research</a:t>
            </a:r>
          </a:p>
          <a:p>
            <a:pPr marL="457200" lvl="1" indent="0">
              <a:spcBef>
                <a:spcPts val="1333"/>
              </a:spcBef>
              <a:buClr>
                <a:schemeClr val="dk1"/>
              </a:buClr>
              <a:buSzPts val="1100"/>
              <a:buNone/>
            </a:pPr>
            <a:r>
              <a:rPr lang="en" sz="2500" b="1" dirty="0">
                <a:solidFill>
                  <a:schemeClr val="dk1"/>
                </a:solidFill>
                <a:latin typeface="Calibri"/>
                <a:ea typeface="Calibri"/>
                <a:cs typeface="Calibri"/>
                <a:sym typeface="Calibri"/>
              </a:rPr>
              <a:t>(1) Identify the healthcare disparities </a:t>
            </a:r>
            <a:r>
              <a:rPr lang="en" sz="2500" dirty="0">
                <a:solidFill>
                  <a:schemeClr val="dk1"/>
                </a:solidFill>
                <a:latin typeface="Calibri"/>
                <a:ea typeface="Calibri"/>
                <a:cs typeface="Calibri"/>
                <a:sym typeface="Calibri"/>
              </a:rPr>
              <a:t>faced by minority children with epilepsy. For example, do they have the same opportunity to use newer antiseizure medications, enter clinical trials, try dietary therapy, and be evaluated for epilepsy surgery?</a:t>
            </a:r>
            <a:endParaRPr sz="2500" dirty="0">
              <a:solidFill>
                <a:schemeClr val="dk1"/>
              </a:solidFill>
              <a:latin typeface="Calibri"/>
              <a:ea typeface="Calibri"/>
              <a:cs typeface="Calibri"/>
              <a:sym typeface="Calibri"/>
            </a:endParaRPr>
          </a:p>
          <a:p>
            <a:pPr marL="457200" lvl="1" indent="0">
              <a:spcBef>
                <a:spcPts val="1333"/>
              </a:spcBef>
              <a:buClr>
                <a:schemeClr val="dk1"/>
              </a:buClr>
              <a:buSzPts val="1100"/>
              <a:buNone/>
            </a:pPr>
            <a:r>
              <a:rPr lang="en" sz="2500" dirty="0">
                <a:solidFill>
                  <a:schemeClr val="dk1"/>
                </a:solidFill>
                <a:latin typeface="Calibri"/>
                <a:ea typeface="Calibri"/>
                <a:cs typeface="Calibri"/>
                <a:sym typeface="Calibri"/>
              </a:rPr>
              <a:t>(2) Perform qualitative research that incorporates/engages the experienced families from minority and underserved communities to </a:t>
            </a:r>
            <a:r>
              <a:rPr lang="en" sz="2500" b="1" dirty="0">
                <a:solidFill>
                  <a:schemeClr val="dk1"/>
                </a:solidFill>
                <a:latin typeface="Calibri"/>
                <a:ea typeface="Calibri"/>
                <a:cs typeface="Calibri"/>
                <a:sym typeface="Calibri"/>
              </a:rPr>
              <a:t>understand the mechanisms behind health disparities </a:t>
            </a:r>
            <a:r>
              <a:rPr lang="en" sz="2500" dirty="0">
                <a:solidFill>
                  <a:schemeClr val="dk1"/>
                </a:solidFill>
                <a:latin typeface="Calibri"/>
                <a:ea typeface="Calibri"/>
                <a:cs typeface="Calibri"/>
                <a:sym typeface="Calibri"/>
              </a:rPr>
              <a:t>in pediatric epilepsy care, and to generate ideas for solutions.</a:t>
            </a:r>
          </a:p>
          <a:p>
            <a:pPr marL="0" indent="0">
              <a:spcBef>
                <a:spcPts val="1333"/>
              </a:spcBef>
              <a:buClr>
                <a:schemeClr val="dk1"/>
              </a:buClr>
              <a:buSzPts val="1100"/>
              <a:buNone/>
            </a:pPr>
            <a:r>
              <a:rPr lang="en" sz="3200" b="1" u="sng" dirty="0">
                <a:solidFill>
                  <a:schemeClr val="dk1"/>
                </a:solidFill>
                <a:latin typeface="Calibri"/>
                <a:ea typeface="Calibri"/>
                <a:cs typeface="Calibri"/>
                <a:sym typeface="Calibri"/>
              </a:rPr>
              <a:t>Quality Improvement</a:t>
            </a:r>
          </a:p>
          <a:p>
            <a:pPr marL="457200" lvl="1" indent="0">
              <a:spcBef>
                <a:spcPts val="1333"/>
              </a:spcBef>
              <a:buClr>
                <a:schemeClr val="dk1"/>
              </a:buClr>
              <a:buSzPts val="1100"/>
              <a:buNone/>
            </a:pPr>
            <a:r>
              <a:rPr lang="en-US" sz="2500" dirty="0">
                <a:solidFill>
                  <a:schemeClr val="dk1"/>
                </a:solidFill>
                <a:latin typeface="Calibri"/>
                <a:ea typeface="Calibri"/>
                <a:cs typeface="Calibri"/>
                <a:sym typeface="Calibri"/>
              </a:rPr>
              <a:t>(3) Draft, pilot, revise, and implement </a:t>
            </a:r>
            <a:r>
              <a:rPr lang="en-US" sz="2500" b="1" dirty="0">
                <a:solidFill>
                  <a:schemeClr val="dk1"/>
                </a:solidFill>
                <a:latin typeface="Calibri"/>
                <a:ea typeface="Calibri"/>
                <a:cs typeface="Calibri"/>
                <a:sym typeface="Calibri"/>
              </a:rPr>
              <a:t>quality measures </a:t>
            </a:r>
            <a:r>
              <a:rPr lang="en-US" sz="2500" dirty="0">
                <a:solidFill>
                  <a:schemeClr val="dk1"/>
                </a:solidFill>
                <a:latin typeface="Calibri"/>
                <a:ea typeface="Calibri"/>
                <a:cs typeface="Calibri"/>
                <a:sym typeface="Calibri"/>
              </a:rPr>
              <a:t>to track and improve health disparities in pediatric epilepsy care.</a:t>
            </a:r>
          </a:p>
          <a:p>
            <a:pPr marL="0" indent="0">
              <a:spcBef>
                <a:spcPts val="1333"/>
              </a:spcBef>
              <a:buClr>
                <a:schemeClr val="dk1"/>
              </a:buClr>
              <a:buSzPts val="1100"/>
              <a:buNone/>
            </a:pPr>
            <a:endParaRPr sz="3200" dirty="0">
              <a:solidFill>
                <a:schemeClr val="dk1"/>
              </a:solidFill>
              <a:latin typeface="Calibri"/>
              <a:ea typeface="Calibri"/>
              <a:cs typeface="Calibri"/>
              <a:sym typeface="Calibri"/>
            </a:endParaRPr>
          </a:p>
          <a:p>
            <a:pPr marL="0" indent="0">
              <a:spcAft>
                <a:spcPts val="2133"/>
              </a:spcAft>
              <a:buNone/>
            </a:pPr>
            <a:endParaRPr sz="2133"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Exercise</a:t>
            </a:r>
          </a:p>
        </p:txBody>
      </p:sp>
      <p:sp>
        <p:nvSpPr>
          <p:cNvPr id="3" name="Content Placeholder 2"/>
          <p:cNvSpPr>
            <a:spLocks noGrp="1"/>
          </p:cNvSpPr>
          <p:nvPr>
            <p:ph idx="1"/>
          </p:nvPr>
        </p:nvSpPr>
        <p:spPr/>
        <p:txBody>
          <a:bodyPr/>
          <a:lstStyle/>
          <a:p>
            <a:r>
              <a:rPr lang="en-US" sz="2000" dirty="0"/>
              <a:t>List 5 </a:t>
            </a:r>
            <a:r>
              <a:rPr lang="mr-IN" sz="2000" dirty="0"/>
              <a:t>–</a:t>
            </a:r>
            <a:r>
              <a:rPr lang="en-US" sz="2000" dirty="0"/>
              <a:t> 10 possible sources of funding.  For each source, write a few sentences describing the opportunity and how it would fit your career.  Include</a:t>
            </a:r>
          </a:p>
          <a:p>
            <a:pPr lvl="1"/>
            <a:r>
              <a:rPr lang="en-US" sz="2000" dirty="0"/>
              <a:t>Purpose of the grant</a:t>
            </a:r>
          </a:p>
          <a:p>
            <a:pPr lvl="1"/>
            <a:r>
              <a:rPr lang="en-US" sz="2000" dirty="0"/>
              <a:t>Target audience</a:t>
            </a:r>
          </a:p>
          <a:p>
            <a:pPr lvl="1"/>
            <a:r>
              <a:rPr lang="en-US" sz="2000" dirty="0"/>
              <a:t>Dollar amount</a:t>
            </a:r>
          </a:p>
          <a:p>
            <a:pPr lvl="1"/>
            <a:r>
              <a:rPr lang="en-US" sz="2000" dirty="0"/>
              <a:t>Number of years</a:t>
            </a:r>
          </a:p>
          <a:p>
            <a:pPr lvl="1"/>
            <a:r>
              <a:rPr lang="en-US" sz="2000" dirty="0"/>
              <a:t>Key submission dates</a:t>
            </a:r>
          </a:p>
          <a:p>
            <a:pPr lvl="1"/>
            <a:r>
              <a:rPr lang="en-US" sz="2000" dirty="0"/>
              <a:t>Potential grant ideas</a:t>
            </a:r>
          </a:p>
          <a:p>
            <a:pPr lvl="1"/>
            <a:r>
              <a:rPr lang="en-US" sz="2000" dirty="0"/>
              <a:t>When / why you might apply </a:t>
            </a:r>
          </a:p>
          <a:p>
            <a:pPr lvl="1"/>
            <a:r>
              <a:rPr lang="en-US" sz="2000" dirty="0"/>
              <a:t>Reflections on pros / cons </a:t>
            </a:r>
          </a:p>
          <a:p>
            <a:pPr lvl="1"/>
            <a:endParaRPr lang="en-US" sz="2000" dirty="0"/>
          </a:p>
        </p:txBody>
      </p:sp>
    </p:spTree>
    <p:extLst>
      <p:ext uri="{BB962C8B-B14F-4D97-AF65-F5344CB8AC3E}">
        <p14:creationId xmlns:p14="http://schemas.microsoft.com/office/powerpoint/2010/main" val="338094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82D0-31CA-9BDC-4EFE-792219D064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8BF19B-1A6A-99A5-BF2C-6CE5481436C4}"/>
              </a:ext>
            </a:extLst>
          </p:cNvPr>
          <p:cNvSpPr>
            <a:spLocks noGrp="1"/>
          </p:cNvSpPr>
          <p:nvPr>
            <p:ph idx="1"/>
          </p:nvPr>
        </p:nvSpPr>
        <p:spPr/>
        <p:txBody>
          <a:bodyPr/>
          <a:lstStyle/>
          <a:p>
            <a:pPr marL="0" indent="0">
              <a:buNone/>
            </a:pPr>
            <a:r>
              <a:rPr lang="en-US" dirty="0"/>
              <a:t>THANK YOU!!!!!!!</a:t>
            </a:r>
          </a:p>
        </p:txBody>
      </p:sp>
    </p:spTree>
    <p:extLst>
      <p:ext uri="{BB962C8B-B14F-4D97-AF65-F5344CB8AC3E}">
        <p14:creationId xmlns:p14="http://schemas.microsoft.com/office/powerpoint/2010/main" val="349600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Objectives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Outline the essential elements that are common to most grant applications</a:t>
            </a:r>
          </a:p>
          <a:p>
            <a:r>
              <a:rPr lang="en-US" sz="2200" dirty="0"/>
              <a:t>List potential funding sources (and how to find them) </a:t>
            </a:r>
            <a:r>
              <a:rPr lang="mr-IN" sz="2200" dirty="0"/>
              <a:t>–</a:t>
            </a:r>
            <a:r>
              <a:rPr lang="en-US" sz="2200" dirty="0"/>
              <a:t> including sources for non-US citizens</a:t>
            </a:r>
          </a:p>
          <a:p>
            <a:r>
              <a:rPr lang="en-US" sz="2200" dirty="0"/>
              <a:t>Identify sources of ideas for research proposals</a:t>
            </a:r>
          </a:p>
          <a:p>
            <a:r>
              <a:rPr lang="en-US" sz="2200" dirty="0"/>
              <a:t>Describe the differences between research grant and mentored career development grant applications </a:t>
            </a:r>
          </a:p>
          <a:p>
            <a:r>
              <a:rPr lang="en-US" sz="2200" dirty="0"/>
              <a:t>Guidance on questions related to health disparities and social determinants of health</a:t>
            </a:r>
          </a:p>
        </p:txBody>
      </p:sp>
    </p:spTree>
    <p:extLst>
      <p:ext uri="{BB962C8B-B14F-4D97-AF65-F5344CB8AC3E}">
        <p14:creationId xmlns:p14="http://schemas.microsoft.com/office/powerpoint/2010/main" val="27495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latin typeface="Gill Sans"/>
                <a:cs typeface="Gill Sans"/>
              </a:rPr>
              <a:t>Essential elements of grant applications</a:t>
            </a:r>
          </a:p>
        </p:txBody>
      </p:sp>
      <p:sp>
        <p:nvSpPr>
          <p:cNvPr id="19"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p:cNvGraphicFramePr>
            <a:graphicFrameLocks noGrp="1"/>
          </p:cNvGraphicFramePr>
          <p:nvPr/>
        </p:nvGraphicFramePr>
        <p:xfrm>
          <a:off x="3491720" y="1737360"/>
          <a:ext cx="5924020" cy="815340"/>
        </p:xfrm>
        <a:graphic>
          <a:graphicData uri="http://schemas.openxmlformats.org/drawingml/2006/table">
            <a:tbl>
              <a:tblPr/>
              <a:tblGrid>
                <a:gridCol w="2758648">
                  <a:extLst>
                    <a:ext uri="{9D8B030D-6E8A-4147-A177-3AD203B41FA5}">
                      <a16:colId xmlns:a16="http://schemas.microsoft.com/office/drawing/2014/main" val="20000"/>
                    </a:ext>
                  </a:extLst>
                </a:gridCol>
                <a:gridCol w="3165372">
                  <a:extLst>
                    <a:ext uri="{9D8B030D-6E8A-4147-A177-3AD203B41FA5}">
                      <a16:colId xmlns:a16="http://schemas.microsoft.com/office/drawing/2014/main" val="20001"/>
                    </a:ext>
                  </a:extLst>
                </a:gridCol>
              </a:tblGrid>
              <a:tr h="190500">
                <a:tc>
                  <a:txBody>
                    <a:bodyPr/>
                    <a:lstStyle/>
                    <a:p>
                      <a:pPr algn="l" fontAlgn="b"/>
                      <a:r>
                        <a:rPr lang="en-US" sz="1700" b="1" i="0" u="none" strike="noStrike">
                          <a:solidFill>
                            <a:srgbClr val="000000"/>
                          </a:solidFill>
                          <a:effectLst/>
                          <a:latin typeface="Gill Sans"/>
                        </a:rPr>
                        <a:t>Core Science</a:t>
                      </a: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Aims Page</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n-US" sz="1700" b="1" i="0" u="none" strike="noStrike" dirty="0">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dirty="0">
                          <a:solidFill>
                            <a:srgbClr val="000000"/>
                          </a:solidFill>
                          <a:effectLst/>
                          <a:latin typeface="Gill Sans"/>
                        </a:rPr>
                        <a:t>Significance / Innovation</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700" b="1"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dirty="0">
                          <a:solidFill>
                            <a:srgbClr val="000000"/>
                          </a:solidFill>
                          <a:effectLst/>
                          <a:latin typeface="Gill Sans"/>
                        </a:rPr>
                        <a:t>Methods</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nvGraphicFramePr>
        <p:xfrm>
          <a:off x="3491852" y="2692047"/>
          <a:ext cx="5924020" cy="1630680"/>
        </p:xfrm>
        <a:graphic>
          <a:graphicData uri="http://schemas.openxmlformats.org/drawingml/2006/table">
            <a:tbl>
              <a:tblPr/>
              <a:tblGrid>
                <a:gridCol w="2758648">
                  <a:extLst>
                    <a:ext uri="{9D8B030D-6E8A-4147-A177-3AD203B41FA5}">
                      <a16:colId xmlns:a16="http://schemas.microsoft.com/office/drawing/2014/main" val="20000"/>
                    </a:ext>
                  </a:extLst>
                </a:gridCol>
                <a:gridCol w="3165372">
                  <a:extLst>
                    <a:ext uri="{9D8B030D-6E8A-4147-A177-3AD203B41FA5}">
                      <a16:colId xmlns:a16="http://schemas.microsoft.com/office/drawing/2014/main" val="20001"/>
                    </a:ext>
                  </a:extLst>
                </a:gridCol>
              </a:tblGrid>
              <a:tr h="190500">
                <a:tc>
                  <a:txBody>
                    <a:bodyPr/>
                    <a:lstStyle/>
                    <a:p>
                      <a:pPr algn="l" fontAlgn="b"/>
                      <a:r>
                        <a:rPr lang="en-US" sz="1700" b="1" i="0" u="none" strike="noStrike">
                          <a:solidFill>
                            <a:srgbClr val="000000"/>
                          </a:solidFill>
                          <a:effectLst/>
                          <a:latin typeface="Gill Sans"/>
                        </a:rPr>
                        <a:t>Supplemental Science</a:t>
                      </a: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Limitations &amp; Mitigation</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n-US" sz="1700" b="1" i="0" u="none" strike="noStrike" dirty="0">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Next Steps</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700" b="1"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Deliverables</a:t>
                      </a:r>
                      <a:r>
                        <a:rPr lang="en-US" sz="1700" b="0" i="0" u="none" strike="noStrike" baseline="0">
                          <a:solidFill>
                            <a:srgbClr val="000000"/>
                          </a:solidFill>
                          <a:effectLst/>
                          <a:latin typeface="Gill Sans"/>
                        </a:rPr>
                        <a:t> / </a:t>
                      </a:r>
                      <a:r>
                        <a:rPr lang="en-US" sz="1700" b="0" i="0" u="none" strike="noStrike">
                          <a:solidFill>
                            <a:srgbClr val="000000"/>
                          </a:solidFill>
                          <a:effectLst/>
                          <a:latin typeface="Gill Sans"/>
                        </a:rPr>
                        <a:t>Dissemination Plan</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en-US" sz="1700" b="1"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Timeline</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endParaRPr lang="en-US" sz="1700" b="1"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Abstracts / Lay Summary</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en-US" sz="1700" b="1"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dirty="0">
                          <a:solidFill>
                            <a:srgbClr val="000000"/>
                          </a:solidFill>
                          <a:effectLst/>
                          <a:latin typeface="Gill Sans"/>
                        </a:rPr>
                        <a:t>Protection of Human Subjects</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54302409"/>
              </p:ext>
            </p:extLst>
          </p:nvPr>
        </p:nvGraphicFramePr>
        <p:xfrm>
          <a:off x="3487890" y="4413093"/>
          <a:ext cx="5924020" cy="543560"/>
        </p:xfrm>
        <a:graphic>
          <a:graphicData uri="http://schemas.openxmlformats.org/drawingml/2006/table">
            <a:tbl>
              <a:tblPr/>
              <a:tblGrid>
                <a:gridCol w="2758648">
                  <a:extLst>
                    <a:ext uri="{9D8B030D-6E8A-4147-A177-3AD203B41FA5}">
                      <a16:colId xmlns:a16="http://schemas.microsoft.com/office/drawing/2014/main" val="20000"/>
                    </a:ext>
                  </a:extLst>
                </a:gridCol>
                <a:gridCol w="3165372">
                  <a:extLst>
                    <a:ext uri="{9D8B030D-6E8A-4147-A177-3AD203B41FA5}">
                      <a16:colId xmlns:a16="http://schemas.microsoft.com/office/drawing/2014/main" val="20001"/>
                    </a:ext>
                  </a:extLst>
                </a:gridCol>
              </a:tblGrid>
              <a:tr h="190500">
                <a:tc>
                  <a:txBody>
                    <a:bodyPr/>
                    <a:lstStyle/>
                    <a:p>
                      <a:pPr algn="l" fontAlgn="b"/>
                      <a:r>
                        <a:rPr lang="en-US" sz="1700" b="1" i="0" u="none" strike="noStrike">
                          <a:solidFill>
                            <a:srgbClr val="000000"/>
                          </a:solidFill>
                          <a:effectLst/>
                          <a:latin typeface="Gill Sans"/>
                        </a:rPr>
                        <a:t>Finances</a:t>
                      </a: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Budget</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n-US" sz="1700" b="1"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dirty="0">
                          <a:solidFill>
                            <a:srgbClr val="000000"/>
                          </a:solidFill>
                          <a:effectLst/>
                          <a:latin typeface="Gill Sans"/>
                        </a:rPr>
                        <a:t>Budget Justification</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487892" y="5079251"/>
          <a:ext cx="5924020" cy="1358900"/>
        </p:xfrm>
        <a:graphic>
          <a:graphicData uri="http://schemas.openxmlformats.org/drawingml/2006/table">
            <a:tbl>
              <a:tblPr/>
              <a:tblGrid>
                <a:gridCol w="2758648">
                  <a:extLst>
                    <a:ext uri="{9D8B030D-6E8A-4147-A177-3AD203B41FA5}">
                      <a16:colId xmlns:a16="http://schemas.microsoft.com/office/drawing/2014/main" val="20000"/>
                    </a:ext>
                  </a:extLst>
                </a:gridCol>
                <a:gridCol w="3165372">
                  <a:extLst>
                    <a:ext uri="{9D8B030D-6E8A-4147-A177-3AD203B41FA5}">
                      <a16:colId xmlns:a16="http://schemas.microsoft.com/office/drawing/2014/main" val="20001"/>
                    </a:ext>
                  </a:extLst>
                </a:gridCol>
              </a:tblGrid>
              <a:tr h="190500">
                <a:tc>
                  <a:txBody>
                    <a:bodyPr/>
                    <a:lstStyle/>
                    <a:p>
                      <a:pPr algn="l" fontAlgn="b"/>
                      <a:r>
                        <a:rPr lang="en-US" sz="1700" b="1" i="0" u="none" strike="noStrike">
                          <a:solidFill>
                            <a:srgbClr val="000000"/>
                          </a:solidFill>
                          <a:effectLst/>
                          <a:latin typeface="Gill Sans"/>
                        </a:rPr>
                        <a:t>Supporting Documents</a:t>
                      </a: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Letters of Support</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n-US" sz="1700" b="0"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err="1">
                          <a:solidFill>
                            <a:srgbClr val="000000"/>
                          </a:solidFill>
                          <a:effectLst/>
                          <a:latin typeface="Gill Sans"/>
                        </a:rPr>
                        <a:t>Biosketches</a:t>
                      </a:r>
                      <a:endParaRPr lang="en-US" sz="1700" b="0" i="0" u="none" strike="noStrike">
                        <a:solidFill>
                          <a:srgbClr val="000000"/>
                        </a:solidFill>
                        <a:effectLst/>
                        <a:latin typeface="Gill Sans"/>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700" b="0"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Facilities</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en-US" sz="1700" b="0"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a:solidFill>
                            <a:srgbClr val="000000"/>
                          </a:solidFill>
                          <a:effectLst/>
                          <a:latin typeface="Gill Sans"/>
                        </a:rPr>
                        <a:t>Other regulatory</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endParaRPr lang="en-US" sz="1700" b="0" i="0" u="none" strike="noStrike">
                        <a:solidFill>
                          <a:srgbClr val="000000"/>
                        </a:solidFill>
                        <a:effectLst/>
                        <a:latin typeface="Gill Sans"/>
                      </a:endParaRPr>
                    </a:p>
                  </a:txBody>
                  <a:tcPr marL="12700" marR="12700" marT="12700" marB="0" anchor="b">
                    <a:lnL>
                      <a:noFill/>
                    </a:lnL>
                    <a:lnR>
                      <a:noFill/>
                    </a:lnR>
                    <a:lnT>
                      <a:noFill/>
                    </a:lnT>
                    <a:lnB>
                      <a:noFill/>
                    </a:lnB>
                  </a:tcPr>
                </a:tc>
                <a:tc>
                  <a:txBody>
                    <a:bodyPr/>
                    <a:lstStyle/>
                    <a:p>
                      <a:pPr algn="l" fontAlgn="b"/>
                      <a:r>
                        <a:rPr lang="en-US" sz="1700" b="0" i="0" u="none" strike="noStrike" dirty="0">
                          <a:solidFill>
                            <a:srgbClr val="000000"/>
                          </a:solidFill>
                          <a:effectLst/>
                          <a:latin typeface="Gill Sans"/>
                        </a:rPr>
                        <a:t>Subcontract </a:t>
                      </a:r>
                      <a:r>
                        <a:rPr lang="en-US" sz="1700" b="0" i="0" u="none" strike="noStrike" dirty="0" err="1">
                          <a:solidFill>
                            <a:srgbClr val="000000"/>
                          </a:solidFill>
                          <a:effectLst/>
                          <a:latin typeface="Gill Sans"/>
                        </a:rPr>
                        <a:t>ppw</a:t>
                      </a:r>
                      <a:endParaRPr lang="en-US" sz="1700" b="0" i="0" u="none" strike="noStrike" dirty="0">
                        <a:solidFill>
                          <a:srgbClr val="000000"/>
                        </a:solidFill>
                        <a:effectLst/>
                        <a:latin typeface="Gill Sans"/>
                      </a:endParaRP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708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A note about costs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Grants may provide direct costs and indirect costs</a:t>
            </a:r>
          </a:p>
          <a:p>
            <a:r>
              <a:rPr lang="en-US" sz="2200" b="1"/>
              <a:t>Direct costs </a:t>
            </a:r>
            <a:r>
              <a:rPr lang="en-US" sz="2200"/>
              <a:t>are for you and your research (salary, equipment, travel, etc.) </a:t>
            </a:r>
          </a:p>
          <a:p>
            <a:r>
              <a:rPr lang="en-US" sz="2200" b="1"/>
              <a:t>Indirect costs</a:t>
            </a:r>
            <a:r>
              <a:rPr lang="en-US" sz="2200"/>
              <a:t> are for rent, utilities, office expenses</a:t>
            </a:r>
          </a:p>
          <a:p>
            <a:r>
              <a:rPr lang="en-US" sz="2200"/>
              <a:t>In academic institutions, indirect costs are often charged by the college/university as a percentage of the direct costs.</a:t>
            </a:r>
          </a:p>
          <a:p>
            <a:r>
              <a:rPr lang="en-US" sz="2200"/>
              <a:t>Some grants are </a:t>
            </a:r>
            <a:r>
              <a:rPr lang="en-US" sz="2200" b="1"/>
              <a:t>direct cost </a:t>
            </a:r>
            <a:r>
              <a:rPr lang="en-US" sz="2200"/>
              <a:t>grants, which means the indirect costs are granted </a:t>
            </a:r>
            <a:r>
              <a:rPr lang="en-US" sz="2200" i="1"/>
              <a:t>in addition </a:t>
            </a:r>
            <a:r>
              <a:rPr lang="en-US" sz="2200"/>
              <a:t>to the costs of your research.</a:t>
            </a:r>
          </a:p>
          <a:p>
            <a:r>
              <a:rPr lang="en-US" sz="2200"/>
              <a:t>Some grants are </a:t>
            </a:r>
            <a:r>
              <a:rPr lang="en-US" sz="2200" b="1"/>
              <a:t>total cost</a:t>
            </a:r>
            <a:r>
              <a:rPr lang="en-US" sz="2200"/>
              <a:t> grants, which means that you must pay for both direct and indirect costs from the total amount awarded.</a:t>
            </a:r>
          </a:p>
          <a:p>
            <a:endParaRPr lang="en-US" sz="2200" b="1"/>
          </a:p>
        </p:txBody>
      </p:sp>
    </p:spTree>
    <p:extLst>
      <p:ext uri="{BB962C8B-B14F-4D97-AF65-F5344CB8AC3E}">
        <p14:creationId xmlns:p14="http://schemas.microsoft.com/office/powerpoint/2010/main" val="5458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000"/>
              <a:t>Funding Sources for Epilepsy Research</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Autofit/>
          </a:bodyPr>
          <a:lstStyle/>
          <a:p>
            <a:r>
              <a:rPr lang="en-US" sz="2600" b="1" dirty="0"/>
              <a:t>Federal (NIH, CDC, HRSA, DOD)</a:t>
            </a:r>
          </a:p>
          <a:p>
            <a:pPr lvl="1"/>
            <a:r>
              <a:rPr lang="en-US" sz="2200" i="1" dirty="0"/>
              <a:t>Pros: </a:t>
            </a:r>
            <a:r>
              <a:rPr lang="en-US" sz="2200" dirty="0"/>
              <a:t>Large grants available, Substantial indirect costs, Prestige, Robust review process, Multi-year</a:t>
            </a:r>
          </a:p>
          <a:p>
            <a:pPr lvl="1"/>
            <a:r>
              <a:rPr lang="en-US" sz="2200" i="1" dirty="0"/>
              <a:t>Cons: </a:t>
            </a:r>
            <a:r>
              <a:rPr lang="en-US" sz="2200" dirty="0"/>
              <a:t>Competitive, High regulatory burden</a:t>
            </a:r>
          </a:p>
          <a:p>
            <a:pPr marL="457200" lvl="1" indent="0">
              <a:buNone/>
            </a:pPr>
            <a:endParaRPr lang="en-US" sz="2600" dirty="0"/>
          </a:p>
          <a:p>
            <a:r>
              <a:rPr lang="en-US" sz="2600" b="1" dirty="0"/>
              <a:t>Professional Societies </a:t>
            </a:r>
            <a:r>
              <a:rPr lang="en-US" sz="2000" b="1" dirty="0"/>
              <a:t>(AAN, AES, CNS) </a:t>
            </a:r>
            <a:r>
              <a:rPr lang="en-US" sz="2600" b="1" dirty="0"/>
              <a:t>&amp; Foundations </a:t>
            </a:r>
            <a:r>
              <a:rPr lang="en-US" sz="2000" b="1" dirty="0"/>
              <a:t>(CURE, PERF, LGSF, DSF, etc.)</a:t>
            </a:r>
          </a:p>
          <a:p>
            <a:pPr lvl="1"/>
            <a:r>
              <a:rPr lang="en-US" sz="2200" i="1" dirty="0"/>
              <a:t>Pros: </a:t>
            </a:r>
            <a:r>
              <a:rPr lang="en-US" sz="2200" dirty="0"/>
              <a:t>Infrastructure, Training, Less competitive, Less regulatory burden  </a:t>
            </a:r>
          </a:p>
          <a:p>
            <a:pPr lvl="1"/>
            <a:r>
              <a:rPr lang="en-US" sz="2200" i="1" dirty="0"/>
              <a:t>Cons: </a:t>
            </a:r>
            <a:r>
              <a:rPr lang="en-US" sz="2200" dirty="0"/>
              <a:t>Short time, Small to medium $, small </a:t>
            </a:r>
            <a:r>
              <a:rPr lang="en-US" sz="2200" dirty="0" err="1"/>
              <a:t>indirects</a:t>
            </a:r>
            <a:r>
              <a:rPr lang="en-US" sz="2200" dirty="0"/>
              <a:t>, less robust review</a:t>
            </a:r>
          </a:p>
          <a:p>
            <a:endParaRPr lang="en-US" sz="2600" b="1" dirty="0"/>
          </a:p>
          <a:p>
            <a:r>
              <a:rPr lang="en-US" sz="2600" b="1" dirty="0"/>
              <a:t>Philanthropy</a:t>
            </a:r>
          </a:p>
          <a:p>
            <a:pPr lvl="1"/>
            <a:r>
              <a:rPr lang="en-US" sz="2200" i="1" dirty="0"/>
              <a:t>Pros: </a:t>
            </a:r>
            <a:r>
              <a:rPr lang="en-US" sz="2200" dirty="0"/>
              <a:t>Less oversight, funding amount can be large</a:t>
            </a:r>
          </a:p>
          <a:p>
            <a:pPr lvl="1"/>
            <a:r>
              <a:rPr lang="en-US" sz="2200" i="1" dirty="0"/>
              <a:t>Cons: </a:t>
            </a:r>
            <a:r>
              <a:rPr lang="en-US" sz="2200" dirty="0"/>
              <a:t>Driven by relationships, subject to funder’s interest</a:t>
            </a:r>
          </a:p>
        </p:txBody>
      </p:sp>
    </p:spTree>
    <p:extLst>
      <p:ext uri="{BB962C8B-B14F-4D97-AF65-F5344CB8AC3E}">
        <p14:creationId xmlns:p14="http://schemas.microsoft.com/office/powerpoint/2010/main" val="12880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How to find grants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err="1"/>
              <a:t>Reporter.nih.gov</a:t>
            </a:r>
            <a:endParaRPr lang="en-US" sz="2200" dirty="0"/>
          </a:p>
          <a:p>
            <a:r>
              <a:rPr lang="en-US" sz="2200" dirty="0" err="1"/>
              <a:t>spin.infoedglobal.com</a:t>
            </a:r>
            <a:endParaRPr lang="en-US" sz="2200" dirty="0"/>
          </a:p>
          <a:p>
            <a:r>
              <a:rPr lang="en-US" sz="2200" dirty="0" err="1"/>
              <a:t>Grants.gov</a:t>
            </a:r>
            <a:endParaRPr lang="en-US" sz="2200" dirty="0"/>
          </a:p>
          <a:p>
            <a:r>
              <a:rPr lang="en-US" sz="2200" dirty="0" err="1"/>
              <a:t>Grantome.com</a:t>
            </a:r>
            <a:endParaRPr lang="en-US" sz="2200" dirty="0"/>
          </a:p>
          <a:p>
            <a:r>
              <a:rPr lang="en-US" sz="2200" dirty="0" err="1"/>
              <a:t>Proposalcentral.altum.com</a:t>
            </a:r>
            <a:endParaRPr lang="en-US" sz="2200" dirty="0"/>
          </a:p>
          <a:p>
            <a:r>
              <a:rPr lang="en-US" sz="2200" dirty="0"/>
              <a:t>Foundation website</a:t>
            </a:r>
          </a:p>
          <a:p>
            <a:r>
              <a:rPr lang="en-US" sz="2200" b="1" dirty="0"/>
              <a:t>Word of mouth / mentors</a:t>
            </a:r>
          </a:p>
          <a:p>
            <a:r>
              <a:rPr lang="en-US" sz="2200" dirty="0"/>
              <a:t>Listservs (NIH, AES, CNS, institutional)</a:t>
            </a:r>
          </a:p>
          <a:p>
            <a:endParaRPr lang="en-US" sz="2200" dirty="0"/>
          </a:p>
        </p:txBody>
      </p:sp>
      <p:pic>
        <p:nvPicPr>
          <p:cNvPr id="7" name="Picture 6">
            <a:extLst>
              <a:ext uri="{FF2B5EF4-FFF2-40B4-BE49-F238E27FC236}">
                <a16:creationId xmlns:a16="http://schemas.microsoft.com/office/drawing/2014/main" id="{21E52F27-0BAB-EBBD-381C-D6552459AEFB}"/>
              </a:ext>
            </a:extLst>
          </p:cNvPr>
          <p:cNvPicPr>
            <a:picLocks noChangeAspect="1"/>
          </p:cNvPicPr>
          <p:nvPr/>
        </p:nvPicPr>
        <p:blipFill rotWithShape="1">
          <a:blip r:embed="rId2"/>
          <a:srcRect r="64413"/>
          <a:stretch/>
        </p:blipFill>
        <p:spPr>
          <a:xfrm>
            <a:off x="8153508" y="2428347"/>
            <a:ext cx="1581861" cy="774700"/>
          </a:xfrm>
          <a:prstGeom prst="rect">
            <a:avLst/>
          </a:prstGeom>
        </p:spPr>
      </p:pic>
      <p:pic>
        <p:nvPicPr>
          <p:cNvPr id="11" name="Picture 10">
            <a:extLst>
              <a:ext uri="{FF2B5EF4-FFF2-40B4-BE49-F238E27FC236}">
                <a16:creationId xmlns:a16="http://schemas.microsoft.com/office/drawing/2014/main" id="{750F85E5-CA1B-7BB4-A7F6-6CD92D65EB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929" y="3277139"/>
            <a:ext cx="2409157" cy="709945"/>
          </a:xfrm>
          <a:prstGeom prst="rect">
            <a:avLst/>
          </a:prstGeom>
          <a:noFill/>
          <a:ln>
            <a:noFill/>
          </a:ln>
        </p:spPr>
      </p:pic>
      <p:pic>
        <p:nvPicPr>
          <p:cNvPr id="12" name="Picture 11">
            <a:extLst>
              <a:ext uri="{FF2B5EF4-FFF2-40B4-BE49-F238E27FC236}">
                <a16:creationId xmlns:a16="http://schemas.microsoft.com/office/drawing/2014/main" id="{C11C44D1-5B7A-51BB-1C55-E752C41F0C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27550" y="4026407"/>
            <a:ext cx="3252652" cy="1025783"/>
          </a:xfrm>
          <a:prstGeom prst="rect">
            <a:avLst/>
          </a:prstGeom>
          <a:noFill/>
          <a:ln>
            <a:noFill/>
          </a:ln>
        </p:spPr>
      </p:pic>
      <p:pic>
        <p:nvPicPr>
          <p:cNvPr id="13" name="Picture 12">
            <a:extLst>
              <a:ext uri="{FF2B5EF4-FFF2-40B4-BE49-F238E27FC236}">
                <a16:creationId xmlns:a16="http://schemas.microsoft.com/office/drawing/2014/main" id="{A226F885-A691-9BBB-A75E-F6EF35F47B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53689" y="5261180"/>
            <a:ext cx="2730500" cy="660400"/>
          </a:xfrm>
          <a:prstGeom prst="rect">
            <a:avLst/>
          </a:prstGeom>
          <a:noFill/>
          <a:ln>
            <a:noFill/>
          </a:ln>
        </p:spPr>
      </p:pic>
      <p:pic>
        <p:nvPicPr>
          <p:cNvPr id="14" name="Picture 13">
            <a:extLst>
              <a:ext uri="{FF2B5EF4-FFF2-40B4-BE49-F238E27FC236}">
                <a16:creationId xmlns:a16="http://schemas.microsoft.com/office/drawing/2014/main" id="{BD18EC8F-DA64-8681-6004-F48167664461}"/>
              </a:ext>
            </a:extLst>
          </p:cNvPr>
          <p:cNvPicPr>
            <a:picLocks noChangeAspect="1"/>
          </p:cNvPicPr>
          <p:nvPr/>
        </p:nvPicPr>
        <p:blipFill>
          <a:blip r:embed="rId6"/>
          <a:stretch>
            <a:fillRect/>
          </a:stretch>
        </p:blipFill>
        <p:spPr>
          <a:xfrm>
            <a:off x="6753689" y="1734502"/>
            <a:ext cx="4381500" cy="584200"/>
          </a:xfrm>
          <a:prstGeom prst="rect">
            <a:avLst/>
          </a:prstGeom>
        </p:spPr>
      </p:pic>
    </p:spTree>
    <p:extLst>
      <p:ext uri="{BB962C8B-B14F-4D97-AF65-F5344CB8AC3E}">
        <p14:creationId xmlns:p14="http://schemas.microsoft.com/office/powerpoint/2010/main" val="416310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Non-US Citizens/Residents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May need to file a US tax return</a:t>
            </a:r>
          </a:p>
          <a:p>
            <a:r>
              <a:rPr lang="en-US" sz="2200"/>
              <a:t>May need a taxpayer identification number (TIN) or employer identification number (EIC)</a:t>
            </a:r>
          </a:p>
          <a:p>
            <a:r>
              <a:rPr lang="en-US" sz="2200"/>
              <a:t>Less availability of federal training grants (K08 K23 etc) except K99/R00</a:t>
            </a:r>
          </a:p>
          <a:p>
            <a:r>
              <a:rPr lang="en-US" sz="2200"/>
              <a:t>Some foundations have limitations</a:t>
            </a:r>
          </a:p>
          <a:p>
            <a:r>
              <a:rPr lang="en-US" sz="2200"/>
              <a:t>Key: CHECK ELLIGIBILITY REQUIREMENTS</a:t>
            </a:r>
          </a:p>
        </p:txBody>
      </p:sp>
    </p:spTree>
    <p:extLst>
      <p:ext uri="{BB962C8B-B14F-4D97-AF65-F5344CB8AC3E}">
        <p14:creationId xmlns:p14="http://schemas.microsoft.com/office/powerpoint/2010/main" val="18743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US" sz="5000"/>
              <a:t>How to find ideas </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r>
              <a:rPr lang="en-US" sz="2200" dirty="0"/>
              <a:t>Talk to people (bench neuroscientists, clinicians, mentors, peers, patients, funders, project officers, </a:t>
            </a:r>
            <a:r>
              <a:rPr lang="en-US" sz="2200" dirty="0" err="1"/>
              <a:t>etc</a:t>
            </a:r>
            <a:r>
              <a:rPr lang="mr-IN" sz="2200" dirty="0"/>
              <a:t>…</a:t>
            </a:r>
            <a:r>
              <a:rPr lang="en-US" sz="2200" dirty="0"/>
              <a:t>)</a:t>
            </a:r>
          </a:p>
          <a:p>
            <a:r>
              <a:rPr lang="en-US" sz="2200" dirty="0"/>
              <a:t>Be a good collaborator</a:t>
            </a:r>
          </a:p>
          <a:p>
            <a:r>
              <a:rPr lang="en-US" sz="2200" dirty="0"/>
              <a:t>What else has been funded?</a:t>
            </a:r>
          </a:p>
          <a:p>
            <a:r>
              <a:rPr lang="en-US" sz="2200" dirty="0">
                <a:solidFill>
                  <a:srgbClr val="FF0000"/>
                </a:solidFill>
              </a:rPr>
              <a:t>Pitfalls: </a:t>
            </a:r>
          </a:p>
          <a:p>
            <a:pPr lvl="1"/>
            <a:r>
              <a:rPr lang="en-US" sz="2200" dirty="0">
                <a:solidFill>
                  <a:srgbClr val="FF0000"/>
                </a:solidFill>
              </a:rPr>
              <a:t>Mismatch of funder and proposal</a:t>
            </a:r>
          </a:p>
          <a:p>
            <a:pPr lvl="1"/>
            <a:r>
              <a:rPr lang="en-US" sz="2200" dirty="0">
                <a:solidFill>
                  <a:srgbClr val="FF0000"/>
                </a:solidFill>
              </a:rPr>
              <a:t>Collaboration failure</a:t>
            </a:r>
          </a:p>
        </p:txBody>
      </p:sp>
      <p:pic>
        <p:nvPicPr>
          <p:cNvPr id="4" name="Picture 3" descr="Logo, company name&#10;&#10;Description automatically generated"/>
          <p:cNvPicPr>
            <a:picLocks noChangeAspect="1"/>
          </p:cNvPicPr>
          <p:nvPr/>
        </p:nvPicPr>
        <p:blipFill>
          <a:blip r:embed="rId2"/>
          <a:stretch>
            <a:fillRect/>
          </a:stretch>
        </p:blipFill>
        <p:spPr>
          <a:xfrm>
            <a:off x="6908962" y="640080"/>
            <a:ext cx="3839140" cy="5577840"/>
          </a:xfrm>
          <a:prstGeom prst="rect">
            <a:avLst/>
          </a:prstGeom>
        </p:spPr>
      </p:pic>
    </p:spTree>
    <p:extLst>
      <p:ext uri="{BB962C8B-B14F-4D97-AF65-F5344CB8AC3E}">
        <p14:creationId xmlns:p14="http://schemas.microsoft.com/office/powerpoint/2010/main" val="20929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962</Words>
  <Application>Microsoft Macintosh PowerPoint</Application>
  <PresentationFormat>Widescreen</PresentationFormat>
  <Paragraphs>140</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Gill Sans</vt:lpstr>
      <vt:lpstr>Trebuchet MS</vt:lpstr>
      <vt:lpstr>Office Theme</vt:lpstr>
      <vt:lpstr>Funding Your Research For Pediatric Epilepsy 5 May 2023 </vt:lpstr>
      <vt:lpstr>Disclosures</vt:lpstr>
      <vt:lpstr>Objectives</vt:lpstr>
      <vt:lpstr>Essential elements of grant applications</vt:lpstr>
      <vt:lpstr>A note about costs</vt:lpstr>
      <vt:lpstr>Funding Sources for Epilepsy Research</vt:lpstr>
      <vt:lpstr>How to find grants</vt:lpstr>
      <vt:lpstr>Non-US Citizens/Residents</vt:lpstr>
      <vt:lpstr>How to find ideas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Grants / Career Development Awards</vt:lpstr>
      <vt:lpstr>Social determinants of health and health disparities</vt:lpstr>
      <vt:lpstr>Pitfalls &amp; Guidance</vt:lpstr>
      <vt:lpstr>PowerPoint Presentation</vt:lpstr>
      <vt:lpstr>Three Highest Ranked Ideas</vt:lpstr>
      <vt:lpstr>Recommended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For Pediatric Epilepsy 5 May 2023 </dc:title>
  <dc:creator>Zachary Grinspan</dc:creator>
  <cp:lastModifiedBy>Zachary Grinspan</cp:lastModifiedBy>
  <cp:revision>5</cp:revision>
  <dcterms:created xsi:type="dcterms:W3CDTF">2023-04-30T19:58:47Z</dcterms:created>
  <dcterms:modified xsi:type="dcterms:W3CDTF">2023-05-01T10:10:58Z</dcterms:modified>
</cp:coreProperties>
</file>